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8" r:id="rId3"/>
    <p:sldId id="269" r:id="rId4"/>
    <p:sldId id="266" r:id="rId5"/>
    <p:sldId id="273" r:id="rId6"/>
    <p:sldId id="276" r:id="rId7"/>
    <p:sldId id="277" r:id="rId8"/>
    <p:sldId id="275" r:id="rId9"/>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Spustelėję redag. ruoš. pavad. stilių</a:t>
            </a:r>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74286AB8-E41E-49D6-B06D-E8A0817154B7}" type="datetimeFigureOut">
              <a:rPr lang="lt-LT" smtClean="0"/>
              <a:t>2022-04-19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3888603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74286AB8-E41E-49D6-B06D-E8A0817154B7}" type="datetimeFigureOut">
              <a:rPr lang="lt-LT" smtClean="0"/>
              <a:t>2022-04-19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155163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74286AB8-E41E-49D6-B06D-E8A0817154B7}" type="datetimeFigureOut">
              <a:rPr lang="lt-LT" smtClean="0"/>
              <a:t>2022-04-19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245813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74286AB8-E41E-49D6-B06D-E8A0817154B7}" type="datetimeFigureOut">
              <a:rPr lang="lt-LT" smtClean="0"/>
              <a:t>2022-04-19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195205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Spustelėję redag. ruoš. pavad.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74286AB8-E41E-49D6-B06D-E8A0817154B7}" type="datetimeFigureOut">
              <a:rPr lang="lt-LT" smtClean="0"/>
              <a:t>2022-04-19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256235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74286AB8-E41E-49D6-B06D-E8A0817154B7}" type="datetimeFigureOut">
              <a:rPr lang="lt-LT" smtClean="0"/>
              <a:t>2022-04-19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273436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Spustelėję redag. ruoš. pavad.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74286AB8-E41E-49D6-B06D-E8A0817154B7}" type="datetimeFigureOut">
              <a:rPr lang="lt-LT" smtClean="0"/>
              <a:t>2022-04-19</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75263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74286AB8-E41E-49D6-B06D-E8A0817154B7}" type="datetimeFigureOut">
              <a:rPr lang="lt-LT" smtClean="0"/>
              <a:t>2022-04-19</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1331272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4286AB8-E41E-49D6-B06D-E8A0817154B7}" type="datetimeFigureOut">
              <a:rPr lang="lt-LT" smtClean="0"/>
              <a:t>2022-04-19</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269915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Spustelėję redag. ruoš. pavad.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74286AB8-E41E-49D6-B06D-E8A0817154B7}" type="datetimeFigureOut">
              <a:rPr lang="lt-LT" smtClean="0"/>
              <a:t>2022-04-19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2214774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Spustelėję redag. ruoš. pavad.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74286AB8-E41E-49D6-B06D-E8A0817154B7}" type="datetimeFigureOut">
              <a:rPr lang="lt-LT" smtClean="0"/>
              <a:t>2022-04-19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4C79F9F0-4215-4EE7-A711-3F9A655F3C78}" type="slidenum">
              <a:rPr lang="lt-LT" smtClean="0"/>
              <a:t>‹#›</a:t>
            </a:fld>
            <a:endParaRPr lang="lt-LT"/>
          </a:p>
        </p:txBody>
      </p:sp>
    </p:spTree>
    <p:extLst>
      <p:ext uri="{BB962C8B-B14F-4D97-AF65-F5344CB8AC3E}">
        <p14:creationId xmlns:p14="http://schemas.microsoft.com/office/powerpoint/2010/main" val="1702161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86AB8-E41E-49D6-B06D-E8A0817154B7}" type="datetimeFigureOut">
              <a:rPr lang="lt-LT" smtClean="0"/>
              <a:t>2022-04-19</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9F9F0-4215-4EE7-A711-3F9A655F3C78}" type="slidenum">
              <a:rPr lang="lt-LT" smtClean="0"/>
              <a:t>‹#›</a:t>
            </a:fld>
            <a:endParaRPr lang="lt-LT"/>
          </a:p>
        </p:txBody>
      </p:sp>
    </p:spTree>
    <p:extLst>
      <p:ext uri="{BB962C8B-B14F-4D97-AF65-F5344CB8AC3E}">
        <p14:creationId xmlns:p14="http://schemas.microsoft.com/office/powerpoint/2010/main" val="373364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cid:17ffe6609974ce8e9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C9C3700-3DA5-4BFE-8A99-9E63779F15A7}"/>
              </a:ext>
            </a:extLst>
          </p:cNvPr>
          <p:cNvSpPr>
            <a:spLocks noGrp="1"/>
          </p:cNvSpPr>
          <p:nvPr>
            <p:ph type="ctrTitle"/>
          </p:nvPr>
        </p:nvSpPr>
        <p:spPr>
          <a:xfrm>
            <a:off x="685800" y="620687"/>
            <a:ext cx="7772400" cy="5328593"/>
          </a:xfrm>
        </p:spPr>
        <p:txBody>
          <a:bodyPr>
            <a:normAutofit/>
          </a:bodyPr>
          <a:lstStyle/>
          <a:p>
            <a:r>
              <a:rPr lang="lt-LT" sz="3600" b="1" dirty="0">
                <a:latin typeface="Arial" panose="020B0604020202020204" pitchFamily="34" charset="0"/>
                <a:cs typeface="Arial" panose="020B0604020202020204" pitchFamily="34" charset="0"/>
              </a:rPr>
              <a:t>Pedagoginių darbuotojų kvalifikacijos tobulinimo programų ekspertinis vertinimas ir akreditavimas  </a:t>
            </a:r>
          </a:p>
        </p:txBody>
      </p:sp>
      <p:pic>
        <p:nvPicPr>
          <p:cNvPr id="4" name="Paveikslėlis 3" descr="268932_162957633773759_105064722896384_368894_1357260_n">
            <a:extLst>
              <a:ext uri="{FF2B5EF4-FFF2-40B4-BE49-F238E27FC236}">
                <a16:creationId xmlns:a16="http://schemas.microsoft.com/office/drawing/2014/main" id="{61F8F2D5-4451-4972-A84C-0A883BE045BA}"/>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2915816" y="4337453"/>
            <a:ext cx="3595899" cy="1224136"/>
          </a:xfrm>
          <a:prstGeom prst="rect">
            <a:avLst/>
          </a:prstGeom>
          <a:noFill/>
          <a:ln>
            <a:noFill/>
          </a:ln>
        </p:spPr>
      </p:pic>
    </p:spTree>
    <p:extLst>
      <p:ext uri="{BB962C8B-B14F-4D97-AF65-F5344CB8AC3E}">
        <p14:creationId xmlns:p14="http://schemas.microsoft.com/office/powerpoint/2010/main" val="111607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43C83085-BE0D-4314-8CD6-33A94A06F1C0}"/>
              </a:ext>
            </a:extLst>
          </p:cNvPr>
          <p:cNvSpPr>
            <a:spLocks noGrp="1"/>
          </p:cNvSpPr>
          <p:nvPr>
            <p:ph type="title"/>
          </p:nvPr>
        </p:nvSpPr>
        <p:spPr/>
        <p:txBody>
          <a:bodyPr>
            <a:noAutofit/>
          </a:bodyPr>
          <a:lstStyle/>
          <a:p>
            <a:r>
              <a:rPr lang="lt-LT" sz="3600" dirty="0">
                <a:latin typeface="Arial" panose="020B0604020202020204" pitchFamily="34" charset="0"/>
                <a:cs typeface="Arial" panose="020B0604020202020204" pitchFamily="34" charset="0"/>
              </a:rPr>
              <a:t>Lietuvos Respublikos </a:t>
            </a:r>
            <a:br>
              <a:rPr lang="lt-LT" sz="3600" dirty="0">
                <a:latin typeface="Arial" panose="020B0604020202020204" pitchFamily="34" charset="0"/>
                <a:cs typeface="Arial" panose="020B0604020202020204" pitchFamily="34" charset="0"/>
              </a:rPr>
            </a:br>
            <a:r>
              <a:rPr lang="lt-LT" sz="3600" dirty="0">
                <a:latin typeface="Arial" panose="020B0604020202020204" pitchFamily="34" charset="0"/>
                <a:cs typeface="Arial" panose="020B0604020202020204" pitchFamily="34" charset="0"/>
              </a:rPr>
              <a:t>Švietimo įstatymas (1)</a:t>
            </a:r>
          </a:p>
        </p:txBody>
      </p:sp>
      <p:sp>
        <p:nvSpPr>
          <p:cNvPr id="5" name="Turinio vietos rezervavimo ženklas 4">
            <a:extLst>
              <a:ext uri="{FF2B5EF4-FFF2-40B4-BE49-F238E27FC236}">
                <a16:creationId xmlns:a16="http://schemas.microsoft.com/office/drawing/2014/main" id="{481CC821-04E6-4A9F-95AC-1048DAAF3A63}"/>
              </a:ext>
            </a:extLst>
          </p:cNvPr>
          <p:cNvSpPr>
            <a:spLocks noGrp="1"/>
          </p:cNvSpPr>
          <p:nvPr>
            <p:ph idx="1"/>
          </p:nvPr>
        </p:nvSpPr>
        <p:spPr/>
        <p:txBody>
          <a:bodyPr>
            <a:normAutofit lnSpcReduction="10000"/>
          </a:bodyPr>
          <a:lstStyle/>
          <a:p>
            <a:pPr indent="0" algn="just">
              <a:buNone/>
            </a:pPr>
            <a:r>
              <a:rPr lang="lt-LT" sz="2000" b="1" dirty="0">
                <a:effectLst/>
                <a:latin typeface="Arial" panose="020B0604020202020204" pitchFamily="34" charset="0"/>
                <a:ea typeface="Times New Roman" panose="02020603050405020304" pitchFamily="18" charset="0"/>
                <a:cs typeface="Arial" panose="020B0604020202020204" pitchFamily="34" charset="0"/>
              </a:rPr>
              <a:t>2 straipsnis. Pagrindinės šio įstatymo sąvokos.</a:t>
            </a:r>
            <a:endParaRPr lang="lt-LT" sz="2000" dirty="0">
              <a:effectLst/>
              <a:latin typeface="Arial" panose="020B0604020202020204" pitchFamily="34" charset="0"/>
              <a:ea typeface="Times New Roman" panose="02020603050405020304" pitchFamily="18" charset="0"/>
              <a:cs typeface="Arial" panose="020B0604020202020204" pitchFamily="34" charset="0"/>
            </a:endParaRPr>
          </a:p>
          <a:p>
            <a:pPr indent="0" algn="just">
              <a:buNone/>
            </a:pPr>
            <a:r>
              <a:rPr lang="lt-LT" sz="2000" b="1" dirty="0">
                <a:effectLst/>
                <a:latin typeface="Arial" panose="020B0604020202020204" pitchFamily="34" charset="0"/>
                <a:ea typeface="Times New Roman" panose="02020603050405020304" pitchFamily="18" charset="0"/>
                <a:cs typeface="Arial" panose="020B0604020202020204" pitchFamily="34" charset="0"/>
              </a:rPr>
              <a:t>Akreditavimas </a:t>
            </a:r>
            <a:r>
              <a:rPr lang="lt-LT" sz="2000" dirty="0">
                <a:effectLst/>
                <a:latin typeface="Arial" panose="020B0604020202020204" pitchFamily="34" charset="0"/>
                <a:ea typeface="Times New Roman" panose="02020603050405020304" pitchFamily="18" charset="0"/>
                <a:cs typeface="Arial" panose="020B0604020202020204" pitchFamily="34" charset="0"/>
              </a:rPr>
              <a:t>– procedūra, kurios metu įgaliota institucija pripažįsta, kad </a:t>
            </a:r>
            <a:r>
              <a:rPr lang="lt-LT" sz="2000" b="1" dirty="0">
                <a:effectLst/>
                <a:latin typeface="Arial" panose="020B0604020202020204" pitchFamily="34" charset="0"/>
                <a:ea typeface="Times New Roman" panose="02020603050405020304" pitchFamily="18" charset="0"/>
                <a:cs typeface="Arial" panose="020B0604020202020204" pitchFamily="34" charset="0"/>
              </a:rPr>
              <a:t>įvertinta</a:t>
            </a:r>
            <a:r>
              <a:rPr lang="lt-LT" sz="2000" dirty="0">
                <a:effectLst/>
                <a:latin typeface="Arial" panose="020B0604020202020204" pitchFamily="34" charset="0"/>
                <a:ea typeface="Times New Roman" panose="02020603050405020304" pitchFamily="18" charset="0"/>
                <a:cs typeface="Arial" panose="020B0604020202020204" pitchFamily="34" charset="0"/>
              </a:rPr>
              <a:t> švietimo programa, švietimo teikėjas atitinka nustatytus reikalavimus.</a:t>
            </a:r>
          </a:p>
          <a:p>
            <a:pPr algn="just"/>
            <a:r>
              <a:rPr lang="lt-LT" sz="2000" b="1" dirty="0">
                <a:effectLst/>
                <a:latin typeface="Arial" panose="020B0604020202020204" pitchFamily="34" charset="0"/>
                <a:ea typeface="Times New Roman" panose="02020603050405020304" pitchFamily="18" charset="0"/>
                <a:cs typeface="Arial" panose="020B0604020202020204" pitchFamily="34" charset="0"/>
              </a:rPr>
              <a:t>Švietimo programa</a:t>
            </a:r>
            <a:r>
              <a:rPr lang="lt-LT" sz="2000" dirty="0">
                <a:effectLst/>
                <a:latin typeface="Arial" panose="020B0604020202020204" pitchFamily="34" charset="0"/>
                <a:ea typeface="Times New Roman" panose="02020603050405020304" pitchFamily="18" charset="0"/>
                <a:cs typeface="Arial" panose="020B0604020202020204" pitchFamily="34" charset="0"/>
              </a:rPr>
              <a:t> – iš anksto apibrėžtų</a:t>
            </a:r>
            <a:r>
              <a:rPr lang="lt-LT" sz="2000" b="1" dirty="0">
                <a:effectLst/>
                <a:latin typeface="Arial" panose="020B0604020202020204" pitchFamily="34" charset="0"/>
                <a:ea typeface="Times New Roman" panose="02020603050405020304" pitchFamily="18" charset="0"/>
                <a:cs typeface="Arial" panose="020B0604020202020204" pitchFamily="34" charset="0"/>
              </a:rPr>
              <a:t> </a:t>
            </a:r>
            <a:r>
              <a:rPr lang="lt-LT" sz="2000" dirty="0">
                <a:effectLst/>
                <a:latin typeface="Arial" panose="020B0604020202020204" pitchFamily="34" charset="0"/>
                <a:ea typeface="Times New Roman" panose="02020603050405020304" pitchFamily="18" charset="0"/>
                <a:cs typeface="Arial" panose="020B0604020202020204" pitchFamily="34" charset="0"/>
              </a:rPr>
              <a:t>formaliojo arba neformaliojo švietimo</a:t>
            </a:r>
            <a:r>
              <a:rPr lang="lt-LT" sz="2000" b="1" dirty="0">
                <a:effectLst/>
                <a:latin typeface="Arial" panose="020B0604020202020204" pitchFamily="34" charset="0"/>
                <a:ea typeface="Times New Roman" panose="02020603050405020304" pitchFamily="18" charset="0"/>
                <a:cs typeface="Arial" panose="020B0604020202020204" pitchFamily="34" charset="0"/>
              </a:rPr>
              <a:t> </a:t>
            </a:r>
            <a:r>
              <a:rPr lang="lt-LT" sz="2000" dirty="0">
                <a:effectLst/>
                <a:latin typeface="Arial" panose="020B0604020202020204" pitchFamily="34" charset="0"/>
                <a:ea typeface="Times New Roman" panose="02020603050405020304" pitchFamily="18" charset="0"/>
                <a:cs typeface="Arial" panose="020B0604020202020204" pitchFamily="34" charset="0"/>
              </a:rPr>
              <a:t>veiklų, kuriomis siekiama numatyto rezultato, aprašymas.</a:t>
            </a:r>
            <a:r>
              <a:rPr lang="lt-LT" sz="2000" b="1" dirty="0">
                <a:effectLst/>
                <a:latin typeface="Arial" panose="020B0604020202020204" pitchFamily="34" charset="0"/>
                <a:ea typeface="Times New Roman" panose="02020603050405020304" pitchFamily="18" charset="0"/>
                <a:cs typeface="Arial" panose="020B0604020202020204" pitchFamily="34" charset="0"/>
              </a:rPr>
              <a:t> </a:t>
            </a:r>
          </a:p>
          <a:p>
            <a:pPr algn="just"/>
            <a:r>
              <a:rPr lang="lt-LT" sz="2000" b="1" dirty="0">
                <a:effectLst/>
                <a:latin typeface="Arial" panose="020B0604020202020204" pitchFamily="34" charset="0"/>
                <a:ea typeface="Times New Roman" panose="02020603050405020304" pitchFamily="18" charset="0"/>
                <a:cs typeface="Arial" panose="020B0604020202020204" pitchFamily="34" charset="0"/>
              </a:rPr>
              <a:t>Švietimo programos modulis</a:t>
            </a:r>
            <a:r>
              <a:rPr lang="lt-LT" sz="2000" dirty="0">
                <a:effectLst/>
                <a:latin typeface="Arial" panose="020B0604020202020204" pitchFamily="34" charset="0"/>
                <a:ea typeface="Times New Roman" panose="02020603050405020304" pitchFamily="18" charset="0"/>
                <a:cs typeface="Arial" panose="020B0604020202020204" pitchFamily="34" charset="0"/>
              </a:rPr>
              <a:t> – iš anksto apibrėžta savarankiška švietimo programos dalis. </a:t>
            </a:r>
          </a:p>
          <a:p>
            <a:pPr algn="just"/>
            <a:r>
              <a:rPr lang="lt-LT" sz="2000" b="1" dirty="0">
                <a:effectLst/>
                <a:latin typeface="Arial" panose="020B0604020202020204" pitchFamily="34" charset="0"/>
                <a:ea typeface="Times New Roman" panose="02020603050405020304" pitchFamily="18" charset="0"/>
                <a:cs typeface="Arial" panose="020B0604020202020204" pitchFamily="34" charset="0"/>
              </a:rPr>
              <a:t>Neformalusis švietimas</a:t>
            </a:r>
            <a:r>
              <a:rPr lang="lt-LT" sz="2000" dirty="0">
                <a:effectLst/>
                <a:latin typeface="Arial" panose="020B0604020202020204" pitchFamily="34" charset="0"/>
                <a:ea typeface="Times New Roman" panose="02020603050405020304" pitchFamily="18" charset="0"/>
                <a:cs typeface="Arial" panose="020B0604020202020204" pitchFamily="34" charset="0"/>
              </a:rPr>
              <a:t> – švietimas pagal įvairias švietimo poreikių tenkinimo, kvalifikacijos tobulinimo, papildomos kompetencijos įgijimo programas, išskyrus formaliojo švietimo programas. </a:t>
            </a:r>
          </a:p>
          <a:p>
            <a:pPr algn="just"/>
            <a:r>
              <a:rPr lang="lt-LT" sz="2000" b="1" dirty="0">
                <a:effectLst/>
                <a:latin typeface="Arial" panose="020B0604020202020204" pitchFamily="34" charset="0"/>
                <a:ea typeface="Times New Roman" panose="02020603050405020304" pitchFamily="18" charset="0"/>
                <a:cs typeface="Arial" panose="020B0604020202020204" pitchFamily="34" charset="0"/>
              </a:rPr>
              <a:t>Savišvieta</a:t>
            </a:r>
            <a:r>
              <a:rPr lang="lt-LT" sz="2000" dirty="0">
                <a:effectLst/>
                <a:latin typeface="Arial" panose="020B0604020202020204" pitchFamily="34" charset="0"/>
                <a:ea typeface="Times New Roman" panose="02020603050405020304" pitchFamily="18" charset="0"/>
                <a:cs typeface="Arial" panose="020B0604020202020204" pitchFamily="34" charset="0"/>
              </a:rPr>
              <a:t> – savarankiškas mokymasis, kuris remiasi asmens iš įvairių šaltinių gaunamomis žiniomis ir jo praktine patirtimi.</a:t>
            </a:r>
          </a:p>
          <a:p>
            <a:pPr algn="just"/>
            <a:endParaRPr lang="lt-LT" sz="20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lt-LT" sz="2000" dirty="0">
              <a:effectLst/>
              <a:latin typeface="Arial" panose="020B0604020202020204" pitchFamily="34" charset="0"/>
              <a:ea typeface="Times New Roman" panose="02020603050405020304" pitchFamily="18" charset="0"/>
              <a:cs typeface="Arial" panose="020B0604020202020204" pitchFamily="34" charset="0"/>
            </a:endParaRPr>
          </a:p>
          <a:p>
            <a:endParaRPr lang="lt-LT" sz="2000" dirty="0">
              <a:effectLst/>
              <a:latin typeface="Arial" panose="020B0604020202020204" pitchFamily="34" charset="0"/>
              <a:ea typeface="Times New Roman" panose="02020603050405020304" pitchFamily="18" charset="0"/>
              <a:cs typeface="Arial" panose="020B0604020202020204" pitchFamily="34" charset="0"/>
            </a:endParaRPr>
          </a:p>
          <a:p>
            <a:endParaRPr lang="lt-LT" dirty="0"/>
          </a:p>
        </p:txBody>
      </p:sp>
      <p:pic>
        <p:nvPicPr>
          <p:cNvPr id="6" name="Paveikslėlis 5" descr="268932_162957633773759_105064722896384_368894_1357260_n">
            <a:extLst>
              <a:ext uri="{FF2B5EF4-FFF2-40B4-BE49-F238E27FC236}">
                <a16:creationId xmlns:a16="http://schemas.microsoft.com/office/drawing/2014/main" id="{252032C2-65FD-4DE3-937B-EAD233DE36A3}"/>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174496" y="6126163"/>
            <a:ext cx="1512304" cy="514827"/>
          </a:xfrm>
          <a:prstGeom prst="rect">
            <a:avLst/>
          </a:prstGeom>
          <a:noFill/>
          <a:ln>
            <a:noFill/>
          </a:ln>
        </p:spPr>
      </p:pic>
    </p:spTree>
    <p:extLst>
      <p:ext uri="{BB962C8B-B14F-4D97-AF65-F5344CB8AC3E}">
        <p14:creationId xmlns:p14="http://schemas.microsoft.com/office/powerpoint/2010/main" val="269543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F55B9C1-ED1E-4534-8103-EA9A1CFAFD7B}"/>
              </a:ext>
            </a:extLst>
          </p:cNvPr>
          <p:cNvSpPr>
            <a:spLocks noGrp="1"/>
          </p:cNvSpPr>
          <p:nvPr>
            <p:ph type="title"/>
          </p:nvPr>
        </p:nvSpPr>
        <p:spPr>
          <a:xfrm>
            <a:off x="467544" y="404664"/>
            <a:ext cx="8229600" cy="1143000"/>
          </a:xfrm>
        </p:spPr>
        <p:txBody>
          <a:bodyPr>
            <a:noAutofit/>
          </a:bodyPr>
          <a:lstStyle/>
          <a:p>
            <a:r>
              <a:rPr lang="lt-LT" sz="3600" dirty="0">
                <a:latin typeface="Arial" panose="020B0604020202020204" pitchFamily="34" charset="0"/>
                <a:cs typeface="Arial" panose="020B0604020202020204" pitchFamily="34" charset="0"/>
              </a:rPr>
              <a:t>Lietuvos Respublikos </a:t>
            </a:r>
            <a:br>
              <a:rPr lang="lt-LT" sz="3600" dirty="0">
                <a:latin typeface="Arial" panose="020B0604020202020204" pitchFamily="34" charset="0"/>
                <a:cs typeface="Arial" panose="020B0604020202020204" pitchFamily="34" charset="0"/>
              </a:rPr>
            </a:br>
            <a:r>
              <a:rPr lang="lt-LT" sz="3600" dirty="0">
                <a:latin typeface="Arial" panose="020B0604020202020204" pitchFamily="34" charset="0"/>
                <a:cs typeface="Arial" panose="020B0604020202020204" pitchFamily="34" charset="0"/>
              </a:rPr>
              <a:t>Švietimo įstatymas (2) </a:t>
            </a:r>
          </a:p>
        </p:txBody>
      </p:sp>
      <p:sp>
        <p:nvSpPr>
          <p:cNvPr id="3" name="Turinio vietos rezervavimo ženklas 2">
            <a:extLst>
              <a:ext uri="{FF2B5EF4-FFF2-40B4-BE49-F238E27FC236}">
                <a16:creationId xmlns:a16="http://schemas.microsoft.com/office/drawing/2014/main" id="{BB5D2923-867D-4D8B-9CD7-1258452BD767}"/>
              </a:ext>
            </a:extLst>
          </p:cNvPr>
          <p:cNvSpPr>
            <a:spLocks noGrp="1"/>
          </p:cNvSpPr>
          <p:nvPr>
            <p:ph idx="1"/>
          </p:nvPr>
        </p:nvSpPr>
        <p:spPr/>
        <p:txBody>
          <a:bodyPr/>
          <a:lstStyle/>
          <a:p>
            <a:pPr indent="0" algn="just">
              <a:buNone/>
            </a:pPr>
            <a:endParaRPr lang="lt-LT" sz="1000" b="1" dirty="0">
              <a:latin typeface="Arial" panose="020B0604020202020204" pitchFamily="34" charset="0"/>
              <a:ea typeface="Times New Roman" panose="02020603050405020304" pitchFamily="18" charset="0"/>
              <a:cs typeface="Arial" panose="020B0604020202020204" pitchFamily="34" charset="0"/>
            </a:endParaRPr>
          </a:p>
          <a:p>
            <a:pPr indent="0" algn="just">
              <a:buNone/>
            </a:pPr>
            <a:r>
              <a:rPr lang="lt-LT" sz="2000" b="1" dirty="0">
                <a:effectLst/>
                <a:latin typeface="Arial" panose="020B0604020202020204" pitchFamily="34" charset="0"/>
                <a:ea typeface="Times New Roman" panose="02020603050405020304" pitchFamily="18" charset="0"/>
                <a:cs typeface="Arial" panose="020B0604020202020204" pitchFamily="34" charset="0"/>
              </a:rPr>
              <a:t>23 straipsnis. Pagalba mokyklai ir mokytojui.</a:t>
            </a:r>
            <a:endParaRPr lang="lt-LT" sz="2000" dirty="0">
              <a:effectLst/>
              <a:latin typeface="Arial" panose="020B0604020202020204" pitchFamily="34" charset="0"/>
              <a:ea typeface="Times New Roman" panose="02020603050405020304" pitchFamily="18" charset="0"/>
              <a:cs typeface="Arial" panose="020B0604020202020204" pitchFamily="34" charset="0"/>
            </a:endParaRPr>
          </a:p>
          <a:p>
            <a:pPr indent="0" algn="just">
              <a:buNone/>
            </a:pPr>
            <a:r>
              <a:rPr lang="lt-LT" sz="2000" dirty="0">
                <a:effectLst/>
                <a:latin typeface="Arial" panose="020B0604020202020204" pitchFamily="34" charset="0"/>
                <a:ea typeface="Times New Roman" panose="02020603050405020304" pitchFamily="18" charset="0"/>
                <a:cs typeface="Arial" panose="020B0604020202020204" pitchFamily="34" charset="0"/>
              </a:rPr>
              <a:t>5. Pedagoginių darbuotojų kvalifikacijos tobulinimas yra sudedamoji neformaliojo suaugusiųjų švietimo dalis. Ne rečiau kaip kartą per ketverius metus pedagoginiai darbuotojai privalo tobulinti </a:t>
            </a:r>
            <a:r>
              <a:rPr lang="lt-LT" sz="2000" dirty="0">
                <a:latin typeface="Arial" panose="020B0604020202020204" pitchFamily="34" charset="0"/>
                <a:ea typeface="Times New Roman" panose="02020603050405020304" pitchFamily="18" charset="0"/>
                <a:cs typeface="Arial" panose="020B0604020202020204" pitchFamily="34" charset="0"/>
              </a:rPr>
              <a:t>mokinių socialinių ir emocinių kompetencijų ugdymo srities kvalifikaciją. </a:t>
            </a:r>
            <a:r>
              <a:rPr lang="lt-LT" sz="2000" dirty="0">
                <a:effectLst/>
                <a:latin typeface="Arial" panose="020B0604020202020204" pitchFamily="34" charset="0"/>
                <a:ea typeface="Times New Roman" panose="02020603050405020304" pitchFamily="18" charset="0"/>
                <a:cs typeface="Arial" panose="020B0604020202020204" pitchFamily="34" charset="0"/>
              </a:rPr>
              <a:t>Valstybinių (išskyrus aukštųjų mokyklų darbuotojus) ir savivaldybių švietimo įstaigų </a:t>
            </a:r>
            <a:r>
              <a:rPr lang="lt-LT" sz="2000" b="1" dirty="0">
                <a:effectLst/>
                <a:latin typeface="Arial" panose="020B0604020202020204" pitchFamily="34" charset="0"/>
                <a:ea typeface="Times New Roman" panose="02020603050405020304" pitchFamily="18" charset="0"/>
                <a:cs typeface="Arial" panose="020B0604020202020204" pitchFamily="34" charset="0"/>
              </a:rPr>
              <a:t>pedagoginių darbuotojų kvalifikacija tobulinama vadovaujantis Švietimo ir mokslo ministro patvirtintais nuostatais. </a:t>
            </a:r>
          </a:p>
          <a:p>
            <a:pPr indent="0" algn="just">
              <a:buNone/>
            </a:pPr>
            <a:r>
              <a:rPr lang="lt-LT" sz="2000" dirty="0">
                <a:effectLst/>
                <a:latin typeface="Arial" panose="020B0604020202020204" pitchFamily="34" charset="0"/>
                <a:ea typeface="Times New Roman" panose="02020603050405020304" pitchFamily="18" charset="0"/>
                <a:cs typeface="Arial" panose="020B0604020202020204" pitchFamily="34" charset="0"/>
              </a:rPr>
              <a:t>6. </a:t>
            </a:r>
            <a:r>
              <a:rPr lang="lt-LT" sz="2000" b="1" dirty="0">
                <a:effectLst/>
                <a:latin typeface="Arial" panose="020B0604020202020204" pitchFamily="34" charset="0"/>
                <a:ea typeface="Times New Roman" panose="02020603050405020304" pitchFamily="18" charset="0"/>
                <a:cs typeface="Arial" panose="020B0604020202020204" pitchFamily="34" charset="0"/>
              </a:rPr>
              <a:t>Kvalifikacijos tobulinimo programas įgyvendina Švietimo ir mokslo ministro nustatyta tvarka patvirtinti pedagogų rengimo centrai kartu su akredituotomis kvalifikacijos tobulinimo įstaigomis. </a:t>
            </a:r>
          </a:p>
          <a:p>
            <a:endParaRPr lang="lt-LT" sz="2000" dirty="0"/>
          </a:p>
        </p:txBody>
      </p:sp>
      <p:pic>
        <p:nvPicPr>
          <p:cNvPr id="4" name="Paveikslėlis 3" descr="268932_162957633773759_105064722896384_368894_1357260_n">
            <a:extLst>
              <a:ext uri="{FF2B5EF4-FFF2-40B4-BE49-F238E27FC236}">
                <a16:creationId xmlns:a16="http://schemas.microsoft.com/office/drawing/2014/main" id="{18D179D4-0E25-4622-A690-48CBECB2AB16}"/>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7020272" y="5793898"/>
            <a:ext cx="1512304" cy="514827"/>
          </a:xfrm>
          <a:prstGeom prst="rect">
            <a:avLst/>
          </a:prstGeom>
          <a:noFill/>
          <a:ln>
            <a:noFill/>
          </a:ln>
        </p:spPr>
      </p:pic>
    </p:spTree>
    <p:extLst>
      <p:ext uri="{BB962C8B-B14F-4D97-AF65-F5344CB8AC3E}">
        <p14:creationId xmlns:p14="http://schemas.microsoft.com/office/powerpoint/2010/main" val="208778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vadinimas 6">
            <a:extLst>
              <a:ext uri="{FF2B5EF4-FFF2-40B4-BE49-F238E27FC236}">
                <a16:creationId xmlns:a16="http://schemas.microsoft.com/office/drawing/2014/main" id="{3D980053-2E1C-4945-86AD-EE2247BDE9E9}"/>
              </a:ext>
            </a:extLst>
          </p:cNvPr>
          <p:cNvSpPr>
            <a:spLocks noGrp="1"/>
          </p:cNvSpPr>
          <p:nvPr>
            <p:ph type="title"/>
          </p:nvPr>
        </p:nvSpPr>
        <p:spPr>
          <a:xfrm>
            <a:off x="457200" y="332656"/>
            <a:ext cx="8229600" cy="1656184"/>
          </a:xfrm>
        </p:spPr>
        <p:txBody>
          <a:bodyPr>
            <a:normAutofit fontScale="90000"/>
          </a:bodyPr>
          <a:lstStyle/>
          <a:p>
            <a:br>
              <a:rPr lang="lt-LT" sz="1800" b="1" dirty="0">
                <a:effectLst/>
                <a:latin typeface="Arial" panose="020B0604020202020204" pitchFamily="34" charset="0"/>
                <a:ea typeface="Times New Roman" panose="02020603050405020304" pitchFamily="18" charset="0"/>
                <a:cs typeface="Arial" panose="020B0604020202020204" pitchFamily="34" charset="0"/>
              </a:rPr>
            </a:br>
            <a:r>
              <a:rPr lang="lt-LT" sz="2200" b="1" dirty="0">
                <a:effectLst/>
                <a:latin typeface="Arial" panose="020B0604020202020204" pitchFamily="34" charset="0"/>
                <a:ea typeface="Times New Roman" panose="02020603050405020304" pitchFamily="18" charset="0"/>
                <a:cs typeface="Arial" panose="020B0604020202020204" pitchFamily="34" charset="0"/>
              </a:rPr>
              <a:t>Valstybinių ir savivaldybių švietimo įstaigų (išskyrus aukštąsias mokyklas) vadovų, jų pavaduotojų ugdymui, ugdymą organizuojančių skyrių vedėjų, mokytojų, pagalbos mokiniui specialistų kvalifikacijos tobulinimo nuostatai </a:t>
            </a:r>
            <a:br>
              <a:rPr lang="lt-LT" sz="2200" b="1" dirty="0">
                <a:effectLst/>
                <a:latin typeface="Arial" panose="020B0604020202020204" pitchFamily="34" charset="0"/>
                <a:ea typeface="Times New Roman" panose="02020603050405020304" pitchFamily="18" charset="0"/>
                <a:cs typeface="Arial" panose="020B0604020202020204" pitchFamily="34" charset="0"/>
              </a:rPr>
            </a:br>
            <a:r>
              <a:rPr lang="lt-LT" sz="1300" dirty="0">
                <a:effectLst/>
                <a:latin typeface="Arial" panose="020B0604020202020204" pitchFamily="34" charset="0"/>
                <a:ea typeface="Times New Roman" panose="02020603050405020304" pitchFamily="18" charset="0"/>
                <a:cs typeface="Arial" panose="020B0604020202020204" pitchFamily="34" charset="0"/>
              </a:rPr>
              <a:t>(</a:t>
            </a:r>
            <a:r>
              <a:rPr lang="lt-LT" sz="1300" dirty="0">
                <a:solidFill>
                  <a:schemeClr val="tx1"/>
                </a:solidFill>
                <a:latin typeface="Arial" panose="020B0604020202020204" pitchFamily="34" charset="0"/>
                <a:cs typeface="Arial" panose="020B0604020202020204" pitchFamily="34" charset="0"/>
              </a:rPr>
              <a:t>LR Švietimo, mokslo ir sporto ministro 2019 m. lapkričio 25 d. įsakymas Nr. V-1367)  </a:t>
            </a:r>
            <a:br>
              <a:rPr lang="lt-LT" sz="1300" dirty="0">
                <a:solidFill>
                  <a:schemeClr val="tx1"/>
                </a:solidFill>
                <a:latin typeface="Arial" panose="020B0604020202020204" pitchFamily="34" charset="0"/>
                <a:cs typeface="Arial" panose="020B0604020202020204" pitchFamily="34" charset="0"/>
              </a:rPr>
            </a:br>
            <a:br>
              <a:rPr lang="lt-LT" sz="1300" dirty="0">
                <a:latin typeface="Arial" panose="020B0604020202020204" pitchFamily="34" charset="0"/>
                <a:cs typeface="Arial" panose="020B0604020202020204" pitchFamily="34" charset="0"/>
              </a:rPr>
            </a:br>
            <a:endParaRPr lang="lt-LT" sz="1300" dirty="0">
              <a:latin typeface="Arial" panose="020B0604020202020204" pitchFamily="34" charset="0"/>
              <a:cs typeface="Arial" panose="020B0604020202020204" pitchFamily="34" charset="0"/>
            </a:endParaRPr>
          </a:p>
        </p:txBody>
      </p:sp>
      <p:sp>
        <p:nvSpPr>
          <p:cNvPr id="8" name="Turinio vietos rezervavimo ženklas 7">
            <a:extLst>
              <a:ext uri="{FF2B5EF4-FFF2-40B4-BE49-F238E27FC236}">
                <a16:creationId xmlns:a16="http://schemas.microsoft.com/office/drawing/2014/main" id="{C75277A8-A9EB-40BC-B4D7-9E72C875A508}"/>
              </a:ext>
            </a:extLst>
          </p:cNvPr>
          <p:cNvSpPr>
            <a:spLocks noGrp="1"/>
          </p:cNvSpPr>
          <p:nvPr>
            <p:ph idx="1"/>
          </p:nvPr>
        </p:nvSpPr>
        <p:spPr>
          <a:xfrm>
            <a:off x="457200" y="1988840"/>
            <a:ext cx="8229600" cy="4337108"/>
          </a:xfrm>
        </p:spPr>
        <p:txBody>
          <a:bodyPr>
            <a:normAutofit fontScale="92500" lnSpcReduction="20000"/>
          </a:bodyPr>
          <a:lstStyle/>
          <a:p>
            <a:pPr marL="0" indent="0" algn="just">
              <a:lnSpc>
                <a:spcPct val="107000"/>
              </a:lnSpc>
              <a:buNone/>
            </a:pPr>
            <a:r>
              <a:rPr lang="lt-LT" sz="2200" dirty="0">
                <a:effectLst/>
                <a:latin typeface="Arial" panose="020B0604020202020204" pitchFamily="34" charset="0"/>
                <a:ea typeface="Times New Roman" panose="02020603050405020304" pitchFamily="18" charset="0"/>
                <a:cs typeface="Arial" panose="020B0604020202020204" pitchFamily="34" charset="0"/>
              </a:rPr>
              <a:t>7. Pedagoginiai darbuotojai profesines kompetencijas gali  tobulinti pagal neformaliojo švietimo kvalifikacijos tobulinimo programas ir savišvietos būdu:</a:t>
            </a:r>
          </a:p>
          <a:p>
            <a:pPr marL="0" indent="0" algn="just">
              <a:lnSpc>
                <a:spcPct val="107000"/>
              </a:lnSpc>
              <a:buNone/>
            </a:pPr>
            <a:r>
              <a:rPr lang="lt-LT" sz="2200" dirty="0">
                <a:effectLst/>
                <a:latin typeface="Arial" panose="020B0604020202020204" pitchFamily="34" charset="0"/>
                <a:ea typeface="Times New Roman" panose="02020603050405020304" pitchFamily="18" charset="0"/>
                <a:cs typeface="Arial" panose="020B0604020202020204" pitchFamily="34" charset="0"/>
              </a:rPr>
              <a:t>7.1. kvalifikacijos tobulinimo programoje (toliau  – Programa) nustatomi konkretūs profesinių kompetencijų tobulinimo tikslai ir uždaviniai, apibrėžiamas </a:t>
            </a:r>
            <a:r>
              <a:rPr lang="lt-LT" sz="2200" dirty="0" err="1">
                <a:effectLst/>
                <a:latin typeface="Arial" panose="020B0604020202020204" pitchFamily="34" charset="0"/>
                <a:ea typeface="Times New Roman" panose="02020603050405020304" pitchFamily="18" charset="0"/>
                <a:cs typeface="Arial" panose="020B0604020202020204" pitchFamily="34" charset="0"/>
              </a:rPr>
              <a:t>mokymo(si</a:t>
            </a:r>
            <a:r>
              <a:rPr lang="lt-LT" sz="2200" dirty="0">
                <a:effectLst/>
                <a:latin typeface="Arial" panose="020B0604020202020204" pitchFamily="34" charset="0"/>
                <a:ea typeface="Times New Roman" panose="02020603050405020304" pitchFamily="18" charset="0"/>
                <a:cs typeface="Arial" panose="020B0604020202020204" pitchFamily="34" charset="0"/>
              </a:rPr>
              <a:t>) turinys, rezultatai bei vertinimo kriterijai. Programos struktūros forma pateikiama Nuostatų priede. Programos trukmė ne mažesnė kaip 40 valandų, ji gali būti sudaryta iš vieno ar kelių modulių, įgyvendinama įvairiomis formomis (seminarai, kursai, stažuotės ir pan.),  </a:t>
            </a:r>
          </a:p>
          <a:p>
            <a:pPr marL="0" indent="0" algn="just">
              <a:lnSpc>
                <a:spcPct val="107000"/>
              </a:lnSpc>
              <a:buNone/>
            </a:pPr>
            <a:r>
              <a:rPr lang="lt-LT" sz="2200" dirty="0">
                <a:effectLst/>
                <a:latin typeface="Arial" panose="020B0604020202020204" pitchFamily="34" charset="0"/>
                <a:ea typeface="Times New Roman" panose="02020603050405020304" pitchFamily="18" charset="0"/>
                <a:cs typeface="Arial" panose="020B0604020202020204" pitchFamily="34" charset="0"/>
              </a:rPr>
              <a:t>7.2. pedagoginiai darbuotojai tobulinti profesines kompetencijas savišvietos būdu gali dalyvaudami ugdomosios ir vadybinės veiklos stebėjimuose ir aptarimuose, praktinės veiklos refleksijose ir kitose neformaliojo suaugusiųjų švietimo veiklose. </a:t>
            </a:r>
          </a:p>
          <a:p>
            <a:endParaRPr lang="lt-LT" dirty="0"/>
          </a:p>
        </p:txBody>
      </p:sp>
      <p:pic>
        <p:nvPicPr>
          <p:cNvPr id="4" name="Paveikslėlis 3" descr="268932_162957633773759_105064722896384_368894_1357260_n">
            <a:extLst>
              <a:ext uri="{FF2B5EF4-FFF2-40B4-BE49-F238E27FC236}">
                <a16:creationId xmlns:a16="http://schemas.microsoft.com/office/drawing/2014/main" id="{0B63BDBE-E663-4213-89E1-75307AE71D8F}"/>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948264" y="6068535"/>
            <a:ext cx="1512304" cy="514827"/>
          </a:xfrm>
          <a:prstGeom prst="rect">
            <a:avLst/>
          </a:prstGeom>
          <a:noFill/>
          <a:ln>
            <a:noFill/>
          </a:ln>
        </p:spPr>
      </p:pic>
    </p:spTree>
    <p:extLst>
      <p:ext uri="{BB962C8B-B14F-4D97-AF65-F5344CB8AC3E}">
        <p14:creationId xmlns:p14="http://schemas.microsoft.com/office/powerpoint/2010/main" val="2440429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vadinimas 6">
            <a:extLst>
              <a:ext uri="{FF2B5EF4-FFF2-40B4-BE49-F238E27FC236}">
                <a16:creationId xmlns:a16="http://schemas.microsoft.com/office/drawing/2014/main" id="{3D980053-2E1C-4945-86AD-EE2247BDE9E9}"/>
              </a:ext>
            </a:extLst>
          </p:cNvPr>
          <p:cNvSpPr>
            <a:spLocks noGrp="1"/>
          </p:cNvSpPr>
          <p:nvPr>
            <p:ph type="title"/>
          </p:nvPr>
        </p:nvSpPr>
        <p:spPr>
          <a:xfrm>
            <a:off x="457200" y="404664"/>
            <a:ext cx="8229600" cy="1800200"/>
          </a:xfrm>
        </p:spPr>
        <p:txBody>
          <a:bodyPr>
            <a:normAutofit fontScale="90000"/>
          </a:bodyPr>
          <a:lstStyle/>
          <a:p>
            <a:br>
              <a:rPr lang="lt-LT" sz="1800" b="1" dirty="0">
                <a:effectLst/>
                <a:latin typeface="Arial" panose="020B0604020202020204" pitchFamily="34" charset="0"/>
                <a:ea typeface="Times New Roman" panose="02020603050405020304" pitchFamily="18" charset="0"/>
                <a:cs typeface="Arial" panose="020B0604020202020204" pitchFamily="34" charset="0"/>
              </a:rPr>
            </a:br>
            <a:br>
              <a:rPr lang="lt-LT" sz="1800" b="1" dirty="0">
                <a:effectLst/>
                <a:latin typeface="Arial" panose="020B0604020202020204" pitchFamily="34" charset="0"/>
                <a:ea typeface="Times New Roman" panose="02020603050405020304" pitchFamily="18" charset="0"/>
                <a:cs typeface="Arial" panose="020B0604020202020204" pitchFamily="34" charset="0"/>
              </a:rPr>
            </a:br>
            <a:r>
              <a:rPr lang="lt-LT" sz="2200" b="1" dirty="0">
                <a:effectLst/>
                <a:latin typeface="Arial" panose="020B0604020202020204" pitchFamily="34" charset="0"/>
                <a:ea typeface="Times New Roman" panose="02020603050405020304" pitchFamily="18" charset="0"/>
                <a:cs typeface="Arial" panose="020B0604020202020204" pitchFamily="34" charset="0"/>
              </a:rPr>
              <a:t>Valstybinių ir savivaldybių švietimo įstaigų (išskyrus aukštąsias mokyklas) vadovų, jų pavaduotojų ugdymui, ugdymą organizuojančių skyrių vedėjų, mokytojų, pagalbos mokiniui specialistų kvalifikacijos tobulinimo nuostatai </a:t>
            </a:r>
            <a:br>
              <a:rPr lang="lt-LT" sz="2200" b="1" dirty="0">
                <a:effectLst/>
                <a:latin typeface="Arial" panose="020B0604020202020204" pitchFamily="34" charset="0"/>
                <a:ea typeface="Times New Roman" panose="02020603050405020304" pitchFamily="18" charset="0"/>
                <a:cs typeface="Arial" panose="020B0604020202020204" pitchFamily="34" charset="0"/>
              </a:rPr>
            </a:br>
            <a:r>
              <a:rPr lang="lt-LT" sz="1300" dirty="0">
                <a:effectLst/>
                <a:latin typeface="Arial" panose="020B0604020202020204" pitchFamily="34" charset="0"/>
                <a:ea typeface="Times New Roman" panose="02020603050405020304" pitchFamily="18" charset="0"/>
                <a:cs typeface="Arial" panose="020B0604020202020204" pitchFamily="34" charset="0"/>
              </a:rPr>
              <a:t>(</a:t>
            </a:r>
            <a:r>
              <a:rPr lang="lt-LT" sz="1300" dirty="0">
                <a:solidFill>
                  <a:schemeClr val="tx1"/>
                </a:solidFill>
                <a:latin typeface="Arial" panose="020B0604020202020204" pitchFamily="34" charset="0"/>
                <a:cs typeface="Arial" panose="020B0604020202020204" pitchFamily="34" charset="0"/>
              </a:rPr>
              <a:t>LR Švietimo, mokslo ir sporto ministro 2019 m. lapkričio 25 d. įsakymas Nr. V-1367)  </a:t>
            </a:r>
            <a:br>
              <a:rPr lang="lt-LT" sz="1300" dirty="0">
                <a:solidFill>
                  <a:schemeClr val="tx1"/>
                </a:solidFill>
                <a:latin typeface="Arial" panose="020B0604020202020204" pitchFamily="34" charset="0"/>
                <a:cs typeface="Arial" panose="020B0604020202020204" pitchFamily="34" charset="0"/>
              </a:rPr>
            </a:br>
            <a:br>
              <a:rPr lang="lt-LT" sz="1300" dirty="0">
                <a:latin typeface="Arial" panose="020B0604020202020204" pitchFamily="34" charset="0"/>
                <a:cs typeface="Arial" panose="020B0604020202020204" pitchFamily="34" charset="0"/>
              </a:rPr>
            </a:br>
            <a:endParaRPr lang="lt-LT" sz="1300" dirty="0">
              <a:latin typeface="Arial" panose="020B0604020202020204" pitchFamily="34" charset="0"/>
              <a:cs typeface="Arial" panose="020B0604020202020204" pitchFamily="34" charset="0"/>
            </a:endParaRPr>
          </a:p>
        </p:txBody>
      </p:sp>
      <p:sp>
        <p:nvSpPr>
          <p:cNvPr id="8" name="Turinio vietos rezervavimo ženklas 7">
            <a:extLst>
              <a:ext uri="{FF2B5EF4-FFF2-40B4-BE49-F238E27FC236}">
                <a16:creationId xmlns:a16="http://schemas.microsoft.com/office/drawing/2014/main" id="{C75277A8-A9EB-40BC-B4D7-9E72C875A508}"/>
              </a:ext>
            </a:extLst>
          </p:cNvPr>
          <p:cNvSpPr>
            <a:spLocks noGrp="1"/>
          </p:cNvSpPr>
          <p:nvPr>
            <p:ph idx="1"/>
          </p:nvPr>
        </p:nvSpPr>
        <p:spPr>
          <a:xfrm>
            <a:off x="457200" y="2204864"/>
            <a:ext cx="8229600" cy="3921299"/>
          </a:xfrm>
        </p:spPr>
        <p:txBody>
          <a:bodyPr>
            <a:noAutofit/>
          </a:bodyPr>
          <a:lstStyle/>
          <a:p>
            <a:pPr marL="0" indent="0" algn="just" fontAlgn="base" hangingPunct="0">
              <a:buNone/>
            </a:pPr>
            <a:r>
              <a:rPr lang="lt-LT" sz="2000" dirty="0">
                <a:effectLst/>
                <a:latin typeface="Arial" panose="020B0604020202020204" pitchFamily="34" charset="0"/>
                <a:ea typeface="Times New Roman" panose="02020603050405020304" pitchFamily="18" charset="0"/>
                <a:cs typeface="Arial" panose="020B0604020202020204" pitchFamily="34" charset="0"/>
              </a:rPr>
              <a:t>11. Institucijų vykdomos Programos registruojamos </a:t>
            </a:r>
            <a:r>
              <a:rPr lang="en-GB" sz="2000" dirty="0" err="1">
                <a:effectLst/>
                <a:latin typeface="Arial" panose="020B0604020202020204" pitchFamily="34" charset="0"/>
                <a:ea typeface="Times New Roman" panose="02020603050405020304" pitchFamily="18" charset="0"/>
                <a:cs typeface="Arial" panose="020B0604020202020204" pitchFamily="34" charset="0"/>
              </a:rPr>
              <a:t>Neformaliojo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švietimo</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en-GB" sz="2000" dirty="0" err="1">
                <a:effectLst/>
                <a:latin typeface="Arial" panose="020B0604020202020204" pitchFamily="34" charset="0"/>
                <a:ea typeface="Times New Roman" panose="02020603050405020304" pitchFamily="18" charset="0"/>
                <a:cs typeface="Arial" panose="020B0604020202020204" pitchFamily="34" charset="0"/>
              </a:rPr>
              <a:t>programų</a:t>
            </a:r>
            <a:r>
              <a:rPr lang="en-GB" sz="2000" dirty="0">
                <a:effectLst/>
                <a:latin typeface="Arial" panose="020B0604020202020204" pitchFamily="34" charset="0"/>
                <a:ea typeface="Times New Roman" panose="02020603050405020304" pitchFamily="18" charset="0"/>
                <a:cs typeface="Arial" panose="020B0604020202020204" pitchFamily="34" charset="0"/>
              </a:rPr>
              <a:t> </a:t>
            </a:r>
            <a:r>
              <a:rPr lang="lt-LT" sz="2000" dirty="0">
                <a:effectLst/>
                <a:latin typeface="Arial" panose="020B0604020202020204" pitchFamily="34" charset="0"/>
                <a:ea typeface="Times New Roman" panose="02020603050405020304" pitchFamily="18" charset="0"/>
                <a:cs typeface="Arial" panose="020B0604020202020204" pitchFamily="34" charset="0"/>
              </a:rPr>
              <a:t>registre, patvirtintame Lietuvos Respublikos švietimo, mokslo ir sporto ministro 2019 m. spalio 25 d. įsakymu Nr. V-1217 „Dėl Kvalifikacijos tobulinimo programų ir renginių registro reorganizavimo ir Neformaliojo švietimo programų registro nuostatų patvirtinimo“.</a:t>
            </a:r>
          </a:p>
          <a:p>
            <a:pPr marL="0" indent="0" algn="just" fontAlgn="base" hangingPunct="0">
              <a:lnSpc>
                <a:spcPct val="107000"/>
              </a:lnSpc>
              <a:buNone/>
            </a:pPr>
            <a:r>
              <a:rPr lang="lt-LT" sz="2000" dirty="0">
                <a:effectLst/>
                <a:latin typeface="Arial" panose="020B0604020202020204" pitchFamily="34" charset="0"/>
                <a:ea typeface="Times New Roman" panose="02020603050405020304" pitchFamily="18" charset="0"/>
                <a:cs typeface="Arial" panose="020B0604020202020204" pitchFamily="34" charset="0"/>
              </a:rPr>
              <a:t>12. Pedagoginio darbuotojo dalyvavimas Programoje ir sėkmingai įgytos kompetencijos patvirtinami Institucijų nustatyta tvarka. </a:t>
            </a:r>
          </a:p>
          <a:p>
            <a:pPr marL="0" indent="0" algn="just" fontAlgn="base" hangingPunct="0">
              <a:lnSpc>
                <a:spcPct val="107000"/>
              </a:lnSpc>
              <a:buNone/>
            </a:pPr>
            <a:r>
              <a:rPr lang="lt-LT" sz="2000" dirty="0">
                <a:effectLst/>
                <a:latin typeface="Arial" panose="020B0604020202020204" pitchFamily="34" charset="0"/>
                <a:ea typeface="Times New Roman" panose="02020603050405020304" pitchFamily="18" charset="0"/>
                <a:cs typeface="Arial" panose="020B0604020202020204" pitchFamily="34" charset="0"/>
              </a:rPr>
              <a:t>13. Institucijos užtikrina savo vykdomų Programų kokybę, vykdo veiklos kokybės stebėseną, inicijuoja analize pagrįstus susitarimus, priima sprendimus dėl veiklų, susijusių su pedagoginių darbuotojų kvalifikacijos ir profesinių kompetencijų tobulinimu.</a:t>
            </a:r>
          </a:p>
          <a:p>
            <a:pPr marL="0" indent="0">
              <a:buNone/>
            </a:pPr>
            <a:endParaRPr lang="lt-LT" sz="2000" dirty="0"/>
          </a:p>
        </p:txBody>
      </p:sp>
      <p:pic>
        <p:nvPicPr>
          <p:cNvPr id="4" name="Paveikslėlis 3" descr="268932_162957633773759_105064722896384_368894_1357260_n">
            <a:extLst>
              <a:ext uri="{FF2B5EF4-FFF2-40B4-BE49-F238E27FC236}">
                <a16:creationId xmlns:a16="http://schemas.microsoft.com/office/drawing/2014/main" id="{0B63BDBE-E663-4213-89E1-75307AE71D8F}"/>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948264" y="6068535"/>
            <a:ext cx="1512304" cy="514827"/>
          </a:xfrm>
          <a:prstGeom prst="rect">
            <a:avLst/>
          </a:prstGeom>
          <a:noFill/>
          <a:ln>
            <a:noFill/>
          </a:ln>
        </p:spPr>
      </p:pic>
    </p:spTree>
    <p:extLst>
      <p:ext uri="{BB962C8B-B14F-4D97-AF65-F5344CB8AC3E}">
        <p14:creationId xmlns:p14="http://schemas.microsoft.com/office/powerpoint/2010/main" val="633591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7FD039B-DA03-420C-8127-17FA367B3974}"/>
              </a:ext>
            </a:extLst>
          </p:cNvPr>
          <p:cNvSpPr>
            <a:spLocks noGrp="1"/>
          </p:cNvSpPr>
          <p:nvPr>
            <p:ph type="title"/>
          </p:nvPr>
        </p:nvSpPr>
        <p:spPr>
          <a:xfrm>
            <a:off x="457200" y="274638"/>
            <a:ext cx="8229600" cy="1282154"/>
          </a:xfrm>
        </p:spPr>
        <p:txBody>
          <a:bodyPr>
            <a:normAutofit fontScale="90000"/>
          </a:bodyPr>
          <a:lstStyle/>
          <a:p>
            <a:br>
              <a:rPr lang="lt-LT" sz="2700" b="1" dirty="0">
                <a:latin typeface="Arial" panose="020B0604020202020204" pitchFamily="34" charset="0"/>
                <a:ea typeface="Times New Roman" panose="02020603050405020304" pitchFamily="18" charset="0"/>
                <a:cs typeface="Arial" panose="020B0604020202020204" pitchFamily="34" charset="0"/>
              </a:rPr>
            </a:br>
            <a:br>
              <a:rPr lang="lt-LT" sz="2700" b="1" dirty="0">
                <a:latin typeface="Arial" panose="020B0604020202020204" pitchFamily="34" charset="0"/>
                <a:ea typeface="Times New Roman" panose="02020603050405020304" pitchFamily="18" charset="0"/>
                <a:cs typeface="Arial" panose="020B0604020202020204" pitchFamily="34" charset="0"/>
              </a:rPr>
            </a:br>
            <a:r>
              <a:rPr lang="lt-LT" sz="4000" b="1" dirty="0">
                <a:latin typeface="Arial" panose="020B0604020202020204" pitchFamily="34" charset="0"/>
                <a:ea typeface="Times New Roman" panose="02020603050405020304" pitchFamily="18" charset="0"/>
                <a:cs typeface="Arial" panose="020B0604020202020204" pitchFamily="34" charset="0"/>
              </a:rPr>
              <a:t>Programos ekspertinio vertinimo ir akreditavimo terminai</a:t>
            </a:r>
            <a:br>
              <a:rPr lang="lt-LT" sz="4000" b="1" dirty="0">
                <a:latin typeface="Arial" panose="020B0604020202020204" pitchFamily="34" charset="0"/>
                <a:ea typeface="Times New Roman" panose="02020603050405020304" pitchFamily="18" charset="0"/>
                <a:cs typeface="Arial" panose="020B0604020202020204" pitchFamily="34" charset="0"/>
              </a:rPr>
            </a:br>
            <a:endParaRPr lang="lt-LT" sz="4000" dirty="0"/>
          </a:p>
        </p:txBody>
      </p:sp>
      <p:sp>
        <p:nvSpPr>
          <p:cNvPr id="3" name="Turinio vietos rezervavimo ženklas 2">
            <a:extLst>
              <a:ext uri="{FF2B5EF4-FFF2-40B4-BE49-F238E27FC236}">
                <a16:creationId xmlns:a16="http://schemas.microsoft.com/office/drawing/2014/main" id="{DD612BB4-0792-4C58-B347-E100C0E77A1C}"/>
              </a:ext>
            </a:extLst>
          </p:cNvPr>
          <p:cNvSpPr>
            <a:spLocks noGrp="1"/>
          </p:cNvSpPr>
          <p:nvPr>
            <p:ph idx="1"/>
          </p:nvPr>
        </p:nvSpPr>
        <p:spPr>
          <a:xfrm>
            <a:off x="457200" y="1844824"/>
            <a:ext cx="8229600" cy="4738538"/>
          </a:xfrm>
        </p:spPr>
        <p:txBody>
          <a:bodyPr>
            <a:normAutofit/>
          </a:bodyPr>
          <a:lstStyle/>
          <a:p>
            <a:pPr algn="just">
              <a:buAutoNum type="arabicPeriod"/>
            </a:pP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Programos akreditavimas negali trukti </a:t>
            </a:r>
            <a:r>
              <a:rPr lang="lt-L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ilgiau kaip 20 darbo dienų  </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(išskyrus atvejus, kai Programos teikėjo prašoma pateikti papildomos informacijos) nuo Programos pateikimo dienos. </a:t>
            </a:r>
          </a:p>
          <a:p>
            <a:pPr algn="just">
              <a:buAutoNum type="arabicPeriod"/>
            </a:pPr>
            <a:r>
              <a:rPr lang="lt-LT" sz="2000" dirty="0">
                <a:effectLst/>
                <a:latin typeface="Arial" panose="020B0604020202020204" pitchFamily="34" charset="0"/>
                <a:ea typeface="Times New Roman" panose="02020603050405020304" pitchFamily="18" charset="0"/>
                <a:cs typeface="Arial" panose="020B0604020202020204" pitchFamily="34" charset="0"/>
              </a:rPr>
              <a:t>Programą pagal Programos vertinimo kriterijus vertina Centro direktoriaus įsakymu sudaryta Ekspertų grupė (2–5 asmenys). </a:t>
            </a:r>
            <a:endPar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buAutoNum type="arabicPeriod"/>
            </a:pP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Programos teikėjas  </a:t>
            </a:r>
            <a:r>
              <a:rPr lang="lt-L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Centrui pateikia</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endParaRPr lang="lt-LT" sz="20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lt-LT"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p</a:t>
            </a:r>
            <a:r>
              <a:rPr lang="lt-L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rašymą</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dėl Programos(-ų) akreditavimo, kuriame nurodomas pageidaujamas Programos(-ų) akreditacijos terminas,</a:t>
            </a:r>
          </a:p>
          <a:p>
            <a:pPr algn="just"/>
            <a:r>
              <a:rPr lang="lt-LT"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Programą</a:t>
            </a:r>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parengtą pagal LR ŠMSM patvirtintą formą, </a:t>
            </a:r>
          </a:p>
          <a:p>
            <a:pPr algn="just"/>
            <a:r>
              <a:rPr lang="lt-LT"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lektorių CV </a:t>
            </a:r>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ir Programai įgyvendinti </a:t>
            </a:r>
            <a:r>
              <a:rPr lang="lt-LT" sz="2000" dirty="0">
                <a:latin typeface="Arial" panose="020B0604020202020204" pitchFamily="34" charset="0"/>
                <a:ea typeface="Times New Roman" panose="02020603050405020304" pitchFamily="18" charset="0"/>
                <a:cs typeface="Arial" panose="020B0604020202020204" pitchFamily="34" charset="0"/>
              </a:rPr>
              <a:t>reikiamas </a:t>
            </a:r>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kompetencijas  pagrindžiančius dokumentus, </a:t>
            </a:r>
          </a:p>
          <a:p>
            <a:pPr algn="just"/>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dalyvio </a:t>
            </a:r>
            <a:r>
              <a:rPr lang="lt-LT"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mokomosios medžiagos komplektą</a:t>
            </a:r>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marL="0" indent="0" algn="just">
              <a:buNone/>
            </a:pPr>
            <a:endParaRPr lang="lt-LT"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lt-LT" dirty="0"/>
          </a:p>
        </p:txBody>
      </p:sp>
      <p:pic>
        <p:nvPicPr>
          <p:cNvPr id="4" name="Paveikslėlis 3" descr="268932_162957633773759_105064722896384_368894_1357260_n">
            <a:extLst>
              <a:ext uri="{FF2B5EF4-FFF2-40B4-BE49-F238E27FC236}">
                <a16:creationId xmlns:a16="http://schemas.microsoft.com/office/drawing/2014/main" id="{4C730D32-3331-4AD8-9C7A-0A509C6F4796}"/>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948264" y="6068535"/>
            <a:ext cx="1512304" cy="514827"/>
          </a:xfrm>
          <a:prstGeom prst="rect">
            <a:avLst/>
          </a:prstGeom>
          <a:noFill/>
          <a:ln>
            <a:noFill/>
          </a:ln>
        </p:spPr>
      </p:pic>
    </p:spTree>
    <p:extLst>
      <p:ext uri="{BB962C8B-B14F-4D97-AF65-F5344CB8AC3E}">
        <p14:creationId xmlns:p14="http://schemas.microsoft.com/office/powerpoint/2010/main" val="3173898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A8296EE-3BC4-4EFF-B3DB-3AE8DDC2334C}"/>
              </a:ext>
            </a:extLst>
          </p:cNvPr>
          <p:cNvSpPr>
            <a:spLocks noGrp="1"/>
          </p:cNvSpPr>
          <p:nvPr>
            <p:ph type="title"/>
          </p:nvPr>
        </p:nvSpPr>
        <p:spPr>
          <a:xfrm>
            <a:off x="457200" y="404664"/>
            <a:ext cx="8229600" cy="1512168"/>
          </a:xfrm>
        </p:spPr>
        <p:txBody>
          <a:bodyPr>
            <a:noAutofit/>
          </a:bodyPr>
          <a:lstStyle/>
          <a:p>
            <a:r>
              <a:rPr lang="lt-LT" sz="3600" b="1" dirty="0">
                <a:latin typeface="Arial" panose="020B0604020202020204" pitchFamily="34" charset="0"/>
                <a:ea typeface="Times New Roman" panose="02020603050405020304" pitchFamily="18" charset="0"/>
                <a:cs typeface="Arial" panose="020B0604020202020204" pitchFamily="34" charset="0"/>
              </a:rPr>
              <a:t>Programos ekspertinio vertinimo ir akreditavimo terminai</a:t>
            </a:r>
            <a:br>
              <a:rPr lang="lt-LT" sz="3600" b="1" dirty="0">
                <a:latin typeface="Arial" panose="020B0604020202020204" pitchFamily="34" charset="0"/>
                <a:ea typeface="Times New Roman" panose="02020603050405020304" pitchFamily="18" charset="0"/>
                <a:cs typeface="Arial" panose="020B0604020202020204" pitchFamily="34" charset="0"/>
              </a:rPr>
            </a:br>
            <a:endParaRPr lang="lt-LT" sz="3600" b="1" dirty="0"/>
          </a:p>
        </p:txBody>
      </p:sp>
      <p:sp>
        <p:nvSpPr>
          <p:cNvPr id="3" name="Turinio vietos rezervavimo ženklas 2">
            <a:extLst>
              <a:ext uri="{FF2B5EF4-FFF2-40B4-BE49-F238E27FC236}">
                <a16:creationId xmlns:a16="http://schemas.microsoft.com/office/drawing/2014/main" id="{0D137945-12D3-4396-81D9-F3F34C35B6A5}"/>
              </a:ext>
            </a:extLst>
          </p:cNvPr>
          <p:cNvSpPr>
            <a:spLocks noGrp="1"/>
          </p:cNvSpPr>
          <p:nvPr>
            <p:ph idx="1"/>
          </p:nvPr>
        </p:nvSpPr>
        <p:spPr>
          <a:xfrm>
            <a:off x="457200" y="1700808"/>
            <a:ext cx="8229600" cy="4453955"/>
          </a:xfrm>
        </p:spPr>
        <p:txBody>
          <a:bodyPr>
            <a:normAutofit/>
          </a:bodyPr>
          <a:lstStyle/>
          <a:p>
            <a:pPr marL="0" indent="0" algn="just">
              <a:spcBef>
                <a:spcPts val="0"/>
              </a:spcBef>
              <a:buNone/>
            </a:pPr>
            <a:r>
              <a:rPr lang="lt-LT" sz="1800" dirty="0">
                <a:latin typeface="Arial" panose="020B0604020202020204" pitchFamily="34" charset="0"/>
                <a:ea typeface="Times New Roman" panose="02020603050405020304" pitchFamily="18" charset="0"/>
                <a:cs typeface="Arial" panose="020B0604020202020204" pitchFamily="34" charset="0"/>
              </a:rPr>
              <a:t> </a:t>
            </a:r>
          </a:p>
          <a:p>
            <a:pPr marL="0" indent="0" algn="just">
              <a:spcBef>
                <a:spcPts val="0"/>
              </a:spcBef>
              <a:buNone/>
            </a:pPr>
            <a:r>
              <a:rPr lang="lt-LT" sz="2000" dirty="0">
                <a:latin typeface="Arial" panose="020B0604020202020204" pitchFamily="34" charset="0"/>
                <a:ea typeface="Times New Roman" panose="02020603050405020304" pitchFamily="18" charset="0"/>
                <a:cs typeface="Arial" panose="020B0604020202020204" pitchFamily="34" charset="0"/>
              </a:rPr>
              <a:t>1. Centras, pasitelkęs ekspertus, </a:t>
            </a:r>
            <a:r>
              <a:rPr lang="lt-LT" sz="2000" dirty="0">
                <a:effectLst/>
                <a:latin typeface="Arial" panose="020B0604020202020204" pitchFamily="34" charset="0"/>
                <a:ea typeface="Times New Roman" panose="02020603050405020304" pitchFamily="18" charset="0"/>
                <a:cs typeface="Arial" panose="020B0604020202020204" pitchFamily="34" charset="0"/>
              </a:rPr>
              <a:t>per </a:t>
            </a:r>
            <a:r>
              <a:rPr lang="lt-LT" sz="2000" b="1" dirty="0">
                <a:effectLst/>
                <a:latin typeface="Arial" panose="020B0604020202020204" pitchFamily="34" charset="0"/>
                <a:ea typeface="Times New Roman" panose="02020603050405020304" pitchFamily="18" charset="0"/>
                <a:cs typeface="Arial" panose="020B0604020202020204" pitchFamily="34" charset="0"/>
              </a:rPr>
              <a:t>10 darbo dienų </a:t>
            </a:r>
            <a:r>
              <a:rPr lang="lt-LT" sz="2000" dirty="0">
                <a:effectLst/>
                <a:latin typeface="Arial" panose="020B0604020202020204" pitchFamily="34" charset="0"/>
                <a:ea typeface="Times New Roman" panose="02020603050405020304" pitchFamily="18" charset="0"/>
                <a:cs typeface="Arial" panose="020B0604020202020204" pitchFamily="34" charset="0"/>
              </a:rPr>
              <a:t>nuo Programos pateikimo,  </a:t>
            </a:r>
            <a:r>
              <a:rPr lang="lt-LT" sz="2000" b="1" dirty="0">
                <a:effectLst/>
                <a:latin typeface="Arial" panose="020B0604020202020204" pitchFamily="34" charset="0"/>
                <a:ea typeface="Times New Roman" panose="02020603050405020304" pitchFamily="18" charset="0"/>
                <a:cs typeface="Arial" panose="020B0604020202020204" pitchFamily="34" charset="0"/>
              </a:rPr>
              <a:t>įvertina </a:t>
            </a:r>
            <a:r>
              <a:rPr lang="lt-LT" sz="2000" dirty="0">
                <a:effectLst/>
                <a:latin typeface="Arial" panose="020B0604020202020204" pitchFamily="34" charset="0"/>
                <a:ea typeface="Times New Roman" panose="02020603050405020304" pitchFamily="18" charset="0"/>
                <a:cs typeface="Arial" panose="020B0604020202020204" pitchFamily="34" charset="0"/>
              </a:rPr>
              <a:t>Programą ir vertinimo išvadas pateikia </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Programos teikėjui. Esant poreikiui,</a:t>
            </a:r>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 Programos teikėjui </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pateikiamos rekomendacijos dėl Programos koregavimo. </a:t>
            </a:r>
          </a:p>
          <a:p>
            <a:pPr marL="0" indent="0" algn="just">
              <a:spcBef>
                <a:spcPts val="0"/>
              </a:spcBef>
              <a:buNone/>
            </a:pP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2. Programos teikėjas </a:t>
            </a:r>
            <a:r>
              <a:rPr lang="lt-L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 5 darbo dienas pakoreguoja </a:t>
            </a:r>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P</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rogramą ir pateikia Centrui.</a:t>
            </a:r>
          </a:p>
          <a:p>
            <a:pPr marL="0" indent="0" algn="just">
              <a:buNone/>
            </a:pP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Centro direktorius, atsižvelgdamas į ekspertų siūlymą, priima sprendimą dėl Programos akreditacijos.</a:t>
            </a:r>
          </a:p>
          <a:p>
            <a:pPr marL="0" indent="0" algn="just">
              <a:spcBef>
                <a:spcPts val="0"/>
              </a:spcBef>
              <a:buNone/>
            </a:pP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Centras </a:t>
            </a:r>
            <a:r>
              <a:rPr lang="lt-L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per 5 d</a:t>
            </a:r>
            <a:r>
              <a:rPr lang="lt-LT"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arbo dienas </a:t>
            </a:r>
            <a:r>
              <a:rPr lang="lt-LT"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nuo koreguotos Programos gavimo </a:t>
            </a:r>
            <a:r>
              <a:rPr lang="lt-L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priima sprendimą </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dėl Programos akreditacijos </a:t>
            </a:r>
            <a:r>
              <a:rPr lang="lt-LT"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ir informuoja </a:t>
            </a:r>
            <a:r>
              <a:rPr lang="lt-LT"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Programos teikėją.</a:t>
            </a:r>
            <a:endParaRPr lang="lt-LT" sz="2000" dirty="0">
              <a:effectLst/>
              <a:latin typeface="Arial" panose="020B0604020202020204" pitchFamily="34" charset="0"/>
              <a:ea typeface="Times New Roman" panose="02020603050405020304" pitchFamily="18" charset="0"/>
              <a:cs typeface="Arial" panose="020B0604020202020204" pitchFamily="34" charset="0"/>
            </a:endParaRPr>
          </a:p>
          <a:p>
            <a:endParaRPr lang="lt-LT" sz="2000" dirty="0"/>
          </a:p>
        </p:txBody>
      </p:sp>
      <p:pic>
        <p:nvPicPr>
          <p:cNvPr id="4" name="Paveikslėlis 3" descr="268932_162957633773759_105064722896384_368894_1357260_n">
            <a:extLst>
              <a:ext uri="{FF2B5EF4-FFF2-40B4-BE49-F238E27FC236}">
                <a16:creationId xmlns:a16="http://schemas.microsoft.com/office/drawing/2014/main" id="{9330EA66-94B5-4E3D-980A-AEC663446111}"/>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948264" y="6068535"/>
            <a:ext cx="1512304" cy="514827"/>
          </a:xfrm>
          <a:prstGeom prst="rect">
            <a:avLst/>
          </a:prstGeom>
          <a:noFill/>
          <a:ln>
            <a:noFill/>
          </a:ln>
        </p:spPr>
      </p:pic>
    </p:spTree>
    <p:extLst>
      <p:ext uri="{BB962C8B-B14F-4D97-AF65-F5344CB8AC3E}">
        <p14:creationId xmlns:p14="http://schemas.microsoft.com/office/powerpoint/2010/main" val="297581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754B70A-6324-4CCC-AFB1-180C383CF0A8}"/>
              </a:ext>
            </a:extLst>
          </p:cNvPr>
          <p:cNvSpPr>
            <a:spLocks noGrp="1"/>
          </p:cNvSpPr>
          <p:nvPr>
            <p:ph type="title"/>
          </p:nvPr>
        </p:nvSpPr>
        <p:spPr>
          <a:xfrm>
            <a:off x="457200" y="274638"/>
            <a:ext cx="8229600" cy="1354162"/>
          </a:xfrm>
        </p:spPr>
        <p:txBody>
          <a:bodyPr>
            <a:normAutofit fontScale="90000"/>
          </a:bodyPr>
          <a:lstStyle/>
          <a:p>
            <a:r>
              <a:rPr lang="lt-LT" sz="2200" b="1" i="0" dirty="0">
                <a:solidFill>
                  <a:srgbClr val="000000"/>
                </a:solidFill>
                <a:effectLst/>
                <a:latin typeface="Arial" panose="020B0604020202020204" pitchFamily="34" charset="0"/>
                <a:cs typeface="Arial" panose="020B0604020202020204" pitchFamily="34" charset="0"/>
              </a:rPr>
              <a:t>Teisės vykdyti neformaliojo suaugusiųjų švietimo ir tęstinio mokymosi programas, finansuojamas iš valstybės ir (arba) savivaldybių biudžetų, tvarkos aprašas</a:t>
            </a:r>
            <a:br>
              <a:rPr lang="lt-LT" sz="2000" b="1" i="0" dirty="0">
                <a:solidFill>
                  <a:srgbClr val="000000"/>
                </a:solidFill>
                <a:effectLst/>
                <a:latin typeface="Arial" panose="020B0604020202020204" pitchFamily="34" charset="0"/>
                <a:cs typeface="Arial" panose="020B0604020202020204" pitchFamily="34" charset="0"/>
              </a:rPr>
            </a:br>
            <a:r>
              <a:rPr lang="lt-LT" sz="1300" b="1" i="0" dirty="0">
                <a:solidFill>
                  <a:srgbClr val="000000"/>
                </a:solidFill>
                <a:effectLst/>
                <a:latin typeface="Arial" panose="020B0604020202020204" pitchFamily="34" charset="0"/>
                <a:cs typeface="Arial" panose="020B0604020202020204" pitchFamily="34" charset="0"/>
              </a:rPr>
              <a:t>(LR ŠMSM </a:t>
            </a:r>
            <a:r>
              <a:rPr lang="lt-LT" sz="1300" b="1" dirty="0">
                <a:effectLst/>
                <a:latin typeface="Arial" panose="020B0604020202020204" pitchFamily="34" charset="0"/>
                <a:ea typeface="Times New Roman" panose="02020603050405020304" pitchFamily="18" charset="0"/>
                <a:cs typeface="Arial" panose="020B0604020202020204" pitchFamily="34" charset="0"/>
              </a:rPr>
              <a:t>2015 m. spalio 15 d. Nr. V-1079) </a:t>
            </a:r>
            <a:br>
              <a:rPr lang="lt-LT" sz="1300" dirty="0">
                <a:effectLst/>
                <a:latin typeface="Arial" panose="020B0604020202020204" pitchFamily="34" charset="0"/>
                <a:ea typeface="Times New Roman" panose="02020603050405020304" pitchFamily="18" charset="0"/>
                <a:cs typeface="Arial" panose="020B0604020202020204" pitchFamily="34" charset="0"/>
              </a:rPr>
            </a:br>
            <a:endParaRPr lang="lt-LT" sz="1300" dirty="0">
              <a:latin typeface="Arial" panose="020B0604020202020204" pitchFamily="34" charset="0"/>
              <a:cs typeface="Arial" panose="020B0604020202020204" pitchFamily="34" charset="0"/>
            </a:endParaRPr>
          </a:p>
        </p:txBody>
      </p:sp>
      <p:sp>
        <p:nvSpPr>
          <p:cNvPr id="3" name="Turinio vietos rezervavimo ženklas 2">
            <a:extLst>
              <a:ext uri="{FF2B5EF4-FFF2-40B4-BE49-F238E27FC236}">
                <a16:creationId xmlns:a16="http://schemas.microsoft.com/office/drawing/2014/main" id="{9D057202-79BC-491A-8763-E82D69BA502D}"/>
              </a:ext>
            </a:extLst>
          </p:cNvPr>
          <p:cNvSpPr>
            <a:spLocks noGrp="1"/>
          </p:cNvSpPr>
          <p:nvPr>
            <p:ph idx="1"/>
          </p:nvPr>
        </p:nvSpPr>
        <p:spPr>
          <a:xfrm>
            <a:off x="457200" y="1700808"/>
            <a:ext cx="8229600" cy="4752528"/>
          </a:xfrm>
        </p:spPr>
        <p:txBody>
          <a:bodyPr>
            <a:noAutofit/>
          </a:bodyPr>
          <a:lstStyle/>
          <a:p>
            <a:pPr indent="0" algn="just">
              <a:buNone/>
            </a:pPr>
            <a:r>
              <a:rPr lang="lt-LT" sz="1800" dirty="0">
                <a:effectLst/>
                <a:latin typeface="Arial" panose="020B0604020202020204" pitchFamily="34" charset="0"/>
                <a:ea typeface="Times New Roman" panose="02020603050405020304" pitchFamily="18" charset="0"/>
                <a:cs typeface="Arial" panose="020B0604020202020204" pitchFamily="34" charset="0"/>
              </a:rPr>
              <a:t>8. Programas turi sudaryti šios dalys:</a:t>
            </a:r>
          </a:p>
          <a:p>
            <a:pPr indent="0" algn="just">
              <a:buNone/>
            </a:pPr>
            <a:r>
              <a:rPr lang="lt-LT" sz="1800" dirty="0">
                <a:effectLst/>
                <a:latin typeface="Arial" panose="020B0604020202020204" pitchFamily="34" charset="0"/>
                <a:ea typeface="Times New Roman" panose="02020603050405020304" pitchFamily="18" charset="0"/>
                <a:cs typeface="Arial" panose="020B0604020202020204" pitchFamily="34" charset="0"/>
              </a:rPr>
              <a:t>8.1. bendrosios nuostatos, kur pateikiama informacija apie švietimo teikėją (pavadinimas, teisinė forma, buveinės adresas, grupė ir tipas (jei švietimo teikėjas – mokykla, jei švietimo teikėjas </a:t>
            </a:r>
            <a:r>
              <a:rPr lang="lt-LT" sz="1800" dirty="0">
                <a:latin typeface="Arial" panose="020B0604020202020204" pitchFamily="34" charset="0"/>
                <a:ea typeface="Times New Roman" panose="02020603050405020304" pitchFamily="18" charset="0"/>
                <a:cs typeface="Arial" panose="020B0604020202020204" pitchFamily="34" charset="0"/>
              </a:rPr>
              <a:t>yra l</a:t>
            </a:r>
            <a:r>
              <a:rPr lang="lt-LT" sz="1800" dirty="0">
                <a:effectLst/>
                <a:latin typeface="Arial" panose="020B0604020202020204" pitchFamily="34" charset="0"/>
                <a:ea typeface="Times New Roman" panose="02020603050405020304" pitchFamily="18" charset="0"/>
                <a:cs typeface="Arial" panose="020B0604020202020204" pitchFamily="34" charset="0"/>
              </a:rPr>
              <a:t>aisvasis mokytojas, jo vardas, pavardė), Programos rengėją (vardas, pavardė, kvalifikacija), Programos pavadinimas, trukmė, apimtis, Programos dalyvių amžius,</a:t>
            </a:r>
          </a:p>
          <a:p>
            <a:pPr indent="0" algn="just">
              <a:buNone/>
            </a:pPr>
            <a:r>
              <a:rPr lang="lt-LT" sz="1800" dirty="0">
                <a:effectLst/>
                <a:latin typeface="Arial" panose="020B0604020202020204" pitchFamily="34" charset="0"/>
                <a:ea typeface="Times New Roman" panose="02020603050405020304" pitchFamily="18" charset="0"/>
                <a:cs typeface="Arial" panose="020B0604020202020204" pitchFamily="34" charset="0"/>
              </a:rPr>
              <a:t>8.2. tikslai ir uždaviniai: nurodomas aiškus tikslas, konkretūs įgyvendinami uždaviniai, atitinkantys Programos dalyvių amžių ir jų poreikius, nurodoma, kokios </a:t>
            </a:r>
            <a:r>
              <a:rPr lang="lt-LT" sz="1800" dirty="0">
                <a:latin typeface="Arial" panose="020B0604020202020204" pitchFamily="34" charset="0"/>
                <a:ea typeface="Times New Roman" panose="02020603050405020304" pitchFamily="18" charset="0"/>
                <a:cs typeface="Arial" panose="020B0604020202020204" pitchFamily="34" charset="0"/>
              </a:rPr>
              <a:t>kompetencijos bus ugdomos,</a:t>
            </a:r>
            <a:endParaRPr lang="lt-LT" sz="1800" dirty="0">
              <a:effectLst/>
              <a:latin typeface="Arial" panose="020B0604020202020204" pitchFamily="34" charset="0"/>
              <a:ea typeface="Times New Roman" panose="02020603050405020304" pitchFamily="18" charset="0"/>
              <a:cs typeface="Arial" panose="020B0604020202020204" pitchFamily="34" charset="0"/>
            </a:endParaRPr>
          </a:p>
          <a:p>
            <a:pPr indent="0" algn="just">
              <a:buNone/>
            </a:pPr>
            <a:r>
              <a:rPr lang="lt-LT" sz="1800" dirty="0">
                <a:effectLst/>
                <a:latin typeface="Arial" panose="020B0604020202020204" pitchFamily="34" charset="0"/>
                <a:ea typeface="Times New Roman" panose="02020603050405020304" pitchFamily="18" charset="0"/>
                <a:cs typeface="Arial" panose="020B0604020202020204" pitchFamily="34" charset="0"/>
              </a:rPr>
              <a:t>8.3. turinys, metodai ir priemonės: aprašomas Programos turinys, metodai, priemonės, įranga, padedantys siekti išsikelto tikslo ir uždavinių, ugdyti kompetencijas,</a:t>
            </a:r>
          </a:p>
          <a:p>
            <a:pPr indent="0" algn="just">
              <a:buNone/>
            </a:pPr>
            <a:r>
              <a:rPr lang="lt-LT" sz="1800" dirty="0">
                <a:effectLst/>
                <a:latin typeface="Arial" panose="020B0604020202020204" pitchFamily="34" charset="0"/>
                <a:ea typeface="Times New Roman" panose="02020603050405020304" pitchFamily="18" charset="0"/>
                <a:cs typeface="Arial" panose="020B0604020202020204" pitchFamily="34" charset="0"/>
              </a:rPr>
              <a:t>8.4. pasiekimų ir jų vertinimo dalyje aprašomas Programos dalyvių pasiekimų vertinimas (įsivertinimas), metodai, dažnumas.</a:t>
            </a:r>
          </a:p>
          <a:p>
            <a:endParaRPr lang="lt-LT" sz="1800" dirty="0">
              <a:latin typeface="Arial" panose="020B0604020202020204" pitchFamily="34" charset="0"/>
              <a:cs typeface="Arial" panose="020B0604020202020204" pitchFamily="34" charset="0"/>
            </a:endParaRPr>
          </a:p>
        </p:txBody>
      </p:sp>
      <p:pic>
        <p:nvPicPr>
          <p:cNvPr id="4" name="Paveikslėlis 3" descr="268932_162957633773759_105064722896384_368894_1357260_n">
            <a:extLst>
              <a:ext uri="{FF2B5EF4-FFF2-40B4-BE49-F238E27FC236}">
                <a16:creationId xmlns:a16="http://schemas.microsoft.com/office/drawing/2014/main" id="{FA134531-105A-4780-AE4E-373AAD04062E}"/>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948264" y="6068535"/>
            <a:ext cx="1512304" cy="514827"/>
          </a:xfrm>
          <a:prstGeom prst="rect">
            <a:avLst/>
          </a:prstGeom>
          <a:noFill/>
          <a:ln>
            <a:noFill/>
          </a:ln>
        </p:spPr>
      </p:pic>
    </p:spTree>
    <p:extLst>
      <p:ext uri="{BB962C8B-B14F-4D97-AF65-F5344CB8AC3E}">
        <p14:creationId xmlns:p14="http://schemas.microsoft.com/office/powerpoint/2010/main" val="1300075370"/>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908</Words>
  <Application>Microsoft Office PowerPoint</Application>
  <PresentationFormat>Demonstracija ekrane (4:3)</PresentationFormat>
  <Paragraphs>43</Paragraphs>
  <Slides>8</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8</vt:i4>
      </vt:variant>
    </vt:vector>
  </HeadingPairs>
  <TitlesOfParts>
    <vt:vector size="11" baseType="lpstr">
      <vt:lpstr>Arial</vt:lpstr>
      <vt:lpstr>Calibri</vt:lpstr>
      <vt:lpstr>Office tema</vt:lpstr>
      <vt:lpstr>Pedagoginių darbuotojų kvalifikacijos tobulinimo programų ekspertinis vertinimas ir akreditavimas  </vt:lpstr>
      <vt:lpstr>Lietuvos Respublikos  Švietimo įstatymas (1)</vt:lpstr>
      <vt:lpstr>Lietuvos Respublikos  Švietimo įstatymas (2) </vt:lpstr>
      <vt:lpstr> Valstybinių ir savivaldybių švietimo įstaigų (išskyrus aukštąsias mokyklas) vadovų, jų pavaduotojų ugdymui, ugdymą organizuojančių skyrių vedėjų, mokytojų, pagalbos mokiniui specialistų kvalifikacijos tobulinimo nuostatai  (LR Švietimo, mokslo ir sporto ministro 2019 m. lapkričio 25 d. įsakymas Nr. V-1367)    </vt:lpstr>
      <vt:lpstr>  Valstybinių ir savivaldybių švietimo įstaigų (išskyrus aukštąsias mokyklas) vadovų, jų pavaduotojų ugdymui, ugdymą organizuojančių skyrių vedėjų, mokytojų, pagalbos mokiniui specialistų kvalifikacijos tobulinimo nuostatai  (LR Švietimo, mokslo ir sporto ministro 2019 m. lapkričio 25 d. įsakymas Nr. V-1367)    </vt:lpstr>
      <vt:lpstr>  Programos ekspertinio vertinimo ir akreditavimo terminai </vt:lpstr>
      <vt:lpstr>Programos ekspertinio vertinimo ir akreditavimo terminai </vt:lpstr>
      <vt:lpstr>Teisės vykdyti neformaliojo suaugusiųjų švietimo ir tęstinio mokymosi programas, finansuojamas iš valstybės ir (arba) savivaldybių biudžetų, tvarkos aprašas (LR ŠMSM 2015 m. spalio 15 d. Nr. V-1079)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Naujienos</dc:title>
  <dc:creator>Vitalija</dc:creator>
  <cp:lastModifiedBy>A M</cp:lastModifiedBy>
  <cp:revision>24</cp:revision>
  <dcterms:created xsi:type="dcterms:W3CDTF">2020-01-16T07:48:24Z</dcterms:created>
  <dcterms:modified xsi:type="dcterms:W3CDTF">2022-04-19T08:03:00Z</dcterms:modified>
</cp:coreProperties>
</file>