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9" autoAdjust="0"/>
  </p:normalViewPr>
  <p:slideViewPr>
    <p:cSldViewPr snapToGrid="0" snapToObjects="1">
      <p:cViewPr varScale="1">
        <p:scale>
          <a:sx n="93" d="100"/>
          <a:sy n="93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D2238-07CC-42E3-A34F-029AA751BF24}" type="datetimeFigureOut">
              <a:rPr lang="lt-LT" smtClean="0"/>
              <a:t>2018-11-22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C7F4-4E4E-4B08-B774-D359147AF4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24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C7F4-4E4E-4B08-B774-D359147AF4BF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635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C7F4-4E4E-4B08-B774-D359147AF4BF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564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late_ma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9386" y="3761783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90" y="4898773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E1C9-4AAF-E74F-B93A-78D119CC9D0C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6243-496D-CF41-BF5C-D65B7661B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D319-445F-474A-A430-797298F8D0E5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F1DA-A41A-7B4A-B987-1E149D32B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1FF3-158B-DD4D-BB4B-7E8E4E8642E0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EC04-55D4-0F43-9CC8-FB85EA9E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late_inter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6625-DAA3-FC46-8A6D-1CDE83E1ACA8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F246-5254-504F-833D-2D0F1F0F1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4256-574B-0545-87F1-35753DF978E3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6110-24D8-8447-9889-1ADA4A5CF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3585-E088-FF4E-AC12-9543EBD24FE2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6524-C38F-D64D-A282-90885485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DB7E-8A79-994E-96AB-6E7ED670E3BE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D736-7F99-E84A-A8D6-0C15FEBFC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113D-6EF2-C94E-8D45-2219EDE6DB67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AFAF-D218-3448-ACF9-1FFE9FCF4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E4E8-F171-5E49-AE95-9E33F9147467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91DB-B29F-DA4C-9D4B-45FDCD3C1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09E1-0FB1-EA4C-A5C9-B7CAFCB3A925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2ADB-94AC-C447-9C1D-644F65479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E2B3-C47B-834A-96B7-D5B65293C85E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438D-0D6C-A448-8134-2728B534B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AE3FF1-7EFF-664F-86D9-4D29576A85D9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F733C7-E5BF-2D4A-9D40-DDF183CDB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3.slideserve.com/7019525/k-gal-padaryti-aukl-tojas-n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3.slideserve.com/7019525/slide2-n.jpg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7019525/t-v-po-i-ris-n.jpg" TargetMode="External"/><Relationship Id="rId2" Type="http://schemas.openxmlformats.org/officeDocument/2006/relationships/hyperlink" Target="https://image3.slideserve.com/7019525/k-tyrimai-rodo-bendradarbiavimo-su-t-vais-problemos-mokyklos-aspektu-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63047" y="764088"/>
            <a:ext cx="8329807" cy="4384109"/>
          </a:xfrm>
        </p:spPr>
        <p:txBody>
          <a:bodyPr/>
          <a:lstStyle/>
          <a:p>
            <a:r>
              <a:rPr lang="lt-LT" altLang="lt-LT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Bendradarbiavimas </a:t>
            </a:r>
            <a:r>
              <a:rPr lang="lt-LT" altLang="lt-LT" b="1" dirty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sujungia bendravimą ir veiklą</a:t>
            </a:r>
            <a:br>
              <a:rPr lang="lt-LT" altLang="lt-LT" b="1" dirty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lt-LT" altLang="lt-LT" b="1" dirty="0"/>
              <a:t/>
            </a:r>
            <a:br>
              <a:rPr lang="lt-LT" altLang="lt-LT" b="1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745283" y="5574082"/>
            <a:ext cx="5085567" cy="876822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tx2">
                    <a:lumMod val="50000"/>
                  </a:schemeClr>
                </a:solidFill>
              </a:rPr>
              <a:t>PARENGĖ: JOLANTA LIEPIS</a:t>
            </a:r>
            <a:br>
              <a:rPr lang="lt-LT" altLang="lt-LT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lt-LT" altLang="lt-LT" sz="1800" dirty="0">
                <a:solidFill>
                  <a:schemeClr val="tx2">
                    <a:lumMod val="50000"/>
                  </a:schemeClr>
                </a:solidFill>
              </a:rPr>
              <a:t>ELEKTRĖNŲ L/D ,, PASAKA“</a:t>
            </a:r>
            <a:endParaRPr lang="lt-LT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D:\Pictures\df2abe258c74214c12a3df3f03419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764089"/>
            <a:ext cx="8029182" cy="43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286000" y="31058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altLang="lt-LT" sz="4000" b="1" dirty="0">
                <a:solidFill>
                  <a:schemeClr val="tx2">
                    <a:lumMod val="75000"/>
                  </a:schemeClr>
                </a:solidFill>
                <a:latin typeface="+mn-lt"/>
                <a:ea typeface="Batang" pitchFamily="18" charset="-127"/>
              </a:rPr>
              <a:t>Bendradarbiavimas sujungia bendravimą ir veiklą</a:t>
            </a:r>
            <a:endParaRPr lang="lt-LT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altLang="lt-LT" sz="3200" dirty="0">
                <a:solidFill>
                  <a:schemeClr val="tx2"/>
                </a:solidFill>
                <a:latin typeface="+mn-lt"/>
              </a:rPr>
              <a:t>Pagrindinės bendravimo taisyklės</a:t>
            </a:r>
            <a:endParaRPr lang="lt-LT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65494"/>
              </a:buClr>
              <a:buFont typeface="Wingdings" pitchFamily="2" charset="2"/>
              <a:buChar char="ü"/>
              <a:defRPr/>
            </a:pPr>
            <a:r>
              <a:rPr lang="lt-LT" sz="2400" dirty="0">
                <a:solidFill>
                  <a:schemeClr val="tx2"/>
                </a:solidFill>
                <a:latin typeface="Comic Sans MS" pitchFamily="66" charset="0"/>
              </a:rPr>
              <a:t>Kiekvienam labai svarbu jaustis žmogumi, </a:t>
            </a:r>
            <a:r>
              <a:rPr lang="lt-LT" sz="2400" dirty="0" smtClean="0">
                <a:solidFill>
                  <a:schemeClr val="tx2"/>
                </a:solidFill>
                <a:latin typeface="Comic Sans MS" pitchFamily="66" charset="0"/>
              </a:rPr>
              <a:t>asmenybe</a:t>
            </a:r>
            <a:r>
              <a:rPr lang="lt-LT" sz="2400" dirty="0">
                <a:solidFill>
                  <a:schemeClr val="tx2"/>
                </a:solidFill>
                <a:latin typeface="Comic Sans MS" pitchFamily="66" charset="0"/>
              </a:rPr>
              <a:t> .</a:t>
            </a:r>
          </a:p>
          <a:p>
            <a:pPr marL="0" indent="0">
              <a:buClr>
                <a:srgbClr val="665494"/>
              </a:buClr>
              <a:buNone/>
              <a:defRPr/>
            </a:pPr>
            <a:endParaRPr lang="lt-LT" sz="24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Clr>
                <a:srgbClr val="665494"/>
              </a:buClr>
              <a:buFont typeface="Wingdings" pitchFamily="2" charset="2"/>
              <a:buChar char="ü"/>
              <a:defRPr/>
            </a:pPr>
            <a:r>
              <a:rPr lang="lt-LT" sz="2400" dirty="0">
                <a:solidFill>
                  <a:schemeClr val="tx2"/>
                </a:solidFill>
                <a:latin typeface="Comic Sans MS" pitchFamily="66" charset="0"/>
              </a:rPr>
              <a:t>Kiekvienas žmogus turi praeitį, dabartį ir ateitį. Orientuokitės į ateitį, taip išvengsite daugybės nuoskaudų.</a:t>
            </a:r>
          </a:p>
          <a:p>
            <a:pPr marL="0" indent="0">
              <a:buClr>
                <a:srgbClr val="665494"/>
              </a:buClr>
              <a:buFontTx/>
              <a:buNone/>
              <a:defRPr/>
            </a:pPr>
            <a:endParaRPr lang="lt-LT" sz="24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Clr>
                <a:srgbClr val="665494"/>
              </a:buClr>
              <a:buFont typeface="Wingdings" pitchFamily="2" charset="2"/>
              <a:buChar char="ü"/>
              <a:defRPr/>
            </a:pPr>
            <a:r>
              <a:rPr lang="lt-LT" sz="2400" dirty="0">
                <a:solidFill>
                  <a:schemeClr val="tx2"/>
                </a:solidFill>
                <a:latin typeface="Comic Sans MS" pitchFamily="66" charset="0"/>
              </a:rPr>
              <a:t>Kiekvienas žmogaus teisę galvoti, jausti ir spręsti kitaip - ne vien jūsų nuomonė yra geriausia ir neginčijama.</a:t>
            </a:r>
          </a:p>
          <a:p>
            <a:pPr>
              <a:buClr>
                <a:srgbClr val="665494"/>
              </a:buClr>
              <a:defRPr/>
            </a:pPr>
            <a:endParaRPr lang="lt-LT" sz="2800" dirty="0">
              <a:solidFill>
                <a:srgbClr val="665494"/>
              </a:solidFill>
              <a:latin typeface="Comic Sans MS" pitchFamily="66" charset="0"/>
            </a:endParaRPr>
          </a:p>
          <a:p>
            <a:pPr>
              <a:defRPr/>
            </a:pPr>
            <a:endParaRPr lang="lt-LT" sz="2800" dirty="0"/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09253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u="sng" dirty="0">
                <a:hlinkClick r:id="rId2" tooltip="19.k gal padaryti aukl tojas"/>
              </a:rPr>
              <a:t>Ką gali  padaryti auklėtojas 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2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2"/>
                </a:solidFill>
                <a:latin typeface="+mn-lt"/>
              </a:rPr>
              <a:t>Sveiko užkandžio valandėlė</a:t>
            </a:r>
            <a:endParaRPr lang="lt-LT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68" y="1629848"/>
            <a:ext cx="4346532" cy="489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7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2"/>
                </a:solidFill>
                <a:latin typeface="+mn-lt"/>
              </a:rPr>
              <a:t>,,SVEIKUOLIŠKAS UŽKANDIS“</a:t>
            </a:r>
            <a:endParaRPr lang="lt-LT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178"/>
            <a:ext cx="2755726" cy="488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62" y="1885972"/>
            <a:ext cx="3194138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2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sz="3200" dirty="0">
                <a:solidFill>
                  <a:schemeClr val="tx2"/>
                </a:solidFill>
              </a:rPr>
              <a:t>T</a:t>
            </a:r>
            <a:r>
              <a:rPr lang="lt-LT" altLang="lt-LT" sz="3200" dirty="0">
                <a:solidFill>
                  <a:schemeClr val="tx2"/>
                </a:solidFill>
              </a:rPr>
              <a:t>ĖVŲ </a:t>
            </a:r>
            <a:r>
              <a:rPr lang="lt-LT" altLang="lt-LT" sz="3200" dirty="0" smtClean="0">
                <a:solidFill>
                  <a:schemeClr val="tx2"/>
                </a:solidFill>
              </a:rPr>
              <a:t>INICIJUOTA </a:t>
            </a:r>
            <a:r>
              <a:rPr lang="en-US" altLang="lt-LT" sz="3200" dirty="0">
                <a:solidFill>
                  <a:schemeClr val="tx2"/>
                </a:solidFill>
              </a:rPr>
              <a:t> </a:t>
            </a:r>
            <a:r>
              <a:rPr lang="lt-LT" altLang="lt-LT" sz="3200" dirty="0" smtClean="0">
                <a:solidFill>
                  <a:schemeClr val="tx2"/>
                </a:solidFill>
              </a:rPr>
              <a:t>GRUPĖS LOGOTIPO ATRIBUTIKA</a:t>
            </a:r>
            <a:endParaRPr lang="lt-LT" sz="3200" dirty="0">
              <a:solidFill>
                <a:schemeClr val="tx2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76405" y="300447"/>
            <a:ext cx="8075710" cy="1619794"/>
          </a:xfrm>
        </p:spPr>
        <p:txBody>
          <a:bodyPr>
            <a:normAutofit fontScale="90000"/>
          </a:bodyPr>
          <a:lstStyle/>
          <a:p>
            <a:r>
              <a:rPr lang="lt-LT" altLang="lt-LT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L/D ,,Pasaka“ vyko labai graži </a:t>
            </a:r>
            <a:r>
              <a:rPr lang="lt-LT" altLang="lt-L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šventė</a:t>
            </a:r>
            <a:r>
              <a:rPr lang="en-US" altLang="lt-L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t-LT" altLang="lt-L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skirta šeimos mėnesiui paminėti </a:t>
            </a:r>
            <a:r>
              <a:rPr lang="en-US" altLang="lt-L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lt-L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altLang="lt-L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lt-LT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„Mūsų Šeima gali „</a:t>
            </a:r>
            <a:endParaRPr lang="lt-LT" dirty="0">
              <a:solidFill>
                <a:schemeClr val="tx2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01789" y="2430049"/>
            <a:ext cx="9042209" cy="4221324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3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4000" dirty="0" err="1">
                <a:solidFill>
                  <a:schemeClr val="tx2"/>
                </a:solidFill>
              </a:rPr>
              <a:t>Sportiškiausių</a:t>
            </a:r>
            <a:r>
              <a:rPr lang="lt-LT" altLang="lt-LT" sz="4000" dirty="0">
                <a:solidFill>
                  <a:schemeClr val="tx2"/>
                </a:solidFill>
              </a:rPr>
              <a:t> mamyčių kvadratas</a:t>
            </a:r>
            <a:endParaRPr lang="lt-LT" sz="40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53436"/>
            <a:ext cx="8361122" cy="4897675"/>
          </a:xfrm>
          <a:noFill/>
        </p:spPr>
      </p:pic>
    </p:spTree>
    <p:extLst>
      <p:ext uri="{BB962C8B-B14F-4D97-AF65-F5344CB8AC3E}">
        <p14:creationId xmlns:p14="http://schemas.microsoft.com/office/powerpoint/2010/main" val="350028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2"/>
                </a:solidFill>
              </a:rPr>
              <a:t>,,Dainuok kartu su tėvelių „</a:t>
            </a:r>
            <a:endParaRPr lang="lt-LT" dirty="0">
              <a:solidFill>
                <a:schemeClr val="tx2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5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2"/>
                </a:solidFill>
                <a:latin typeface="Comic Sans MS" pitchFamily="66" charset="0"/>
              </a:rPr>
              <a:t>Pasakų kūrimas bei skaitymas</a:t>
            </a:r>
            <a:endParaRPr lang="lt-LT" dirty="0">
              <a:solidFill>
                <a:schemeClr val="tx2"/>
              </a:solidFill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1"/>
            <a:ext cx="4020854" cy="4838178"/>
          </a:xfrm>
        </p:spPr>
      </p:pic>
    </p:spTree>
    <p:extLst>
      <p:ext uri="{BB962C8B-B14F-4D97-AF65-F5344CB8AC3E}">
        <p14:creationId xmlns:p14="http://schemas.microsoft.com/office/powerpoint/2010/main" val="232391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242159"/>
            <a:ext cx="7772400" cy="3244241"/>
          </a:xfrm>
        </p:spPr>
        <p:txBody>
          <a:bodyPr/>
          <a:lstStyle/>
          <a:p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itchFamily="18" charset="-78"/>
                <a:hlinkClick r:id="rId2" tooltip="2.slide2"/>
              </a:rPr>
              <a:t>Į laivą; kiekvienas turi būti</a:t>
            </a:r>
            <a:r>
              <a:rPr lang="lt-LT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itchFamily="18" charset="-78"/>
              </a:rPr>
              <a:t> </a:t>
            </a:r>
            <a:r>
              <a:rPr lang="lt-LT" sz="4000" dirty="0">
                <a:solidFill>
                  <a:schemeClr val="tx2">
                    <a:lumMod val="60000"/>
                    <a:lumOff val="40000"/>
                  </a:schemeClr>
                </a:solidFill>
                <a:cs typeface="Andalus" pitchFamily="18" charset="-78"/>
              </a:rPr>
              <a:t>paruoštas paimti šturvalą (H.Ibsenas)</a:t>
            </a:r>
          </a:p>
          <a:p>
            <a:endParaRPr lang="lt-LT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9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>
                <a:solidFill>
                  <a:schemeClr val="tx2"/>
                </a:solidFill>
                <a:latin typeface="+mn-lt"/>
              </a:rPr>
              <a:t>Pedagogo tikslas</a:t>
            </a:r>
            <a:endParaRPr lang="lt-LT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0" lvl="3" indent="0">
              <a:buNone/>
              <a:defRPr/>
            </a:pPr>
            <a:endParaRPr lang="lt-LT" sz="3200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lt-LT" sz="2400" dirty="0" smtClean="0">
                <a:solidFill>
                  <a:schemeClr val="tx2"/>
                </a:solidFill>
                <a:latin typeface="Comic Sans MS" pitchFamily="66" charset="0"/>
              </a:rPr>
              <a:t>1.   </a:t>
            </a:r>
            <a:r>
              <a:rPr lang="lt-LT" sz="2400" dirty="0">
                <a:solidFill>
                  <a:schemeClr val="tx2"/>
                </a:solidFill>
                <a:latin typeface="Comic Sans MS" pitchFamily="66" charset="0"/>
              </a:rPr>
              <a:t>Išsakyti svarbias kryptis ir laukiamus rezultatus </a:t>
            </a:r>
          </a:p>
          <a:p>
            <a:pPr marL="0" indent="0">
              <a:buFontTx/>
              <a:buNone/>
              <a:defRPr/>
            </a:pPr>
            <a:r>
              <a:rPr lang="lt-LT" sz="2400" dirty="0" smtClean="0">
                <a:solidFill>
                  <a:schemeClr val="tx2"/>
                </a:solidFill>
                <a:latin typeface="Comic Sans MS" pitchFamily="66" charset="0"/>
              </a:rPr>
              <a:t>2.    </a:t>
            </a:r>
            <a:r>
              <a:rPr lang="lt-LT" sz="2400" dirty="0">
                <a:solidFill>
                  <a:schemeClr val="tx2"/>
                </a:solidFill>
                <a:latin typeface="Comic Sans MS" pitchFamily="66" charset="0"/>
              </a:rPr>
              <a:t>Apmąstyti keletą pasiūlymų variantų, leisti rinktis </a:t>
            </a:r>
          </a:p>
          <a:p>
            <a:pPr marL="0" indent="0">
              <a:buFontTx/>
              <a:buNone/>
              <a:defRPr/>
            </a:pPr>
            <a:r>
              <a:rPr lang="lt-LT" sz="2400" dirty="0" smtClean="0">
                <a:solidFill>
                  <a:schemeClr val="tx2"/>
                </a:solidFill>
                <a:latin typeface="Comic Sans MS" pitchFamily="66" charset="0"/>
              </a:rPr>
              <a:t>3.    </a:t>
            </a:r>
            <a:r>
              <a:rPr lang="lt-LT" sz="2400" dirty="0">
                <a:solidFill>
                  <a:schemeClr val="tx2"/>
                </a:solidFill>
                <a:latin typeface="Comic Sans MS" pitchFamily="66" charset="0"/>
              </a:rPr>
              <a:t>Paruošti veiksmų planą ir konkrečias sritis, už kurias atsakomybę galėtų prisiimti tėvai .</a:t>
            </a:r>
          </a:p>
          <a:p>
            <a:pPr marL="0" lvl="3" indent="0" algn="ctr">
              <a:buNone/>
              <a:defRPr/>
            </a:pPr>
            <a:r>
              <a:rPr lang="lt-LT" sz="3200" dirty="0">
                <a:solidFill>
                  <a:schemeClr val="tx2"/>
                </a:solidFill>
                <a:latin typeface="Comic Sans MS" pitchFamily="66" charset="0"/>
              </a:rPr>
              <a:t>Tikėti savo idėjomis </a:t>
            </a: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!</a:t>
            </a:r>
            <a:endParaRPr lang="lt-LT" sz="3200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lt-LT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lt-LT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6769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>
                <a:solidFill>
                  <a:schemeClr val="tx2"/>
                </a:solidFill>
                <a:latin typeface="+mn-lt"/>
              </a:rPr>
              <a:t>Bendradarbiavimo pridėtinė vertė</a:t>
            </a:r>
            <a:endParaRPr lang="lt-LT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4" y="2491580"/>
            <a:ext cx="7653402" cy="3859115"/>
          </a:xfrm>
        </p:spPr>
      </p:pic>
    </p:spTree>
    <p:extLst>
      <p:ext uri="{BB962C8B-B14F-4D97-AF65-F5344CB8AC3E}">
        <p14:creationId xmlns:p14="http://schemas.microsoft.com/office/powerpoint/2010/main" val="2305273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805"/>
            <a:ext cx="9144000" cy="5035463"/>
          </a:xfrm>
        </p:spPr>
      </p:pic>
      <p:sp>
        <p:nvSpPr>
          <p:cNvPr id="7" name="Stačiakampis 6"/>
          <p:cNvSpPr/>
          <p:nvPr/>
        </p:nvSpPr>
        <p:spPr>
          <a:xfrm>
            <a:off x="3006246" y="3105835"/>
            <a:ext cx="5123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altLang="lt-LT" sz="4000" b="1" dirty="0">
                <a:latin typeface="+mn-lt"/>
              </a:rPr>
              <a:t>Sėkmingo darbo !</a:t>
            </a:r>
            <a:endParaRPr lang="lt-LT" altLang="lt-LT" sz="4000" dirty="0">
              <a:latin typeface="+mn-lt"/>
            </a:endParaRPr>
          </a:p>
          <a:p>
            <a:pPr algn="ctr"/>
            <a:r>
              <a:rPr lang="lt-LT" altLang="lt-LT" sz="4000" b="1" dirty="0">
                <a:latin typeface="+mn-lt"/>
              </a:rPr>
              <a:t>Ačiū</a:t>
            </a:r>
            <a:endParaRPr lang="lt-LT" altLang="lt-LT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85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>
                <a:solidFill>
                  <a:schemeClr val="tx2"/>
                </a:solidFill>
                <a:latin typeface="+mn-lt"/>
              </a:rPr>
              <a:t>Šiandieninis ugdytojas</a:t>
            </a:r>
            <a:endParaRPr lang="lt-LT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 descr="D:\Desktop\20181006_1842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0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2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>
                <a:solidFill>
                  <a:srgbClr val="1B014F"/>
                </a:solidFill>
                <a:latin typeface="Comic Sans MS" pitchFamily="66" charset="0"/>
              </a:rPr>
              <a:t>Š</a:t>
            </a:r>
            <a:r>
              <a:rPr lang="en-US" altLang="lt-LT" dirty="0" err="1" smtClean="0">
                <a:solidFill>
                  <a:srgbClr val="1B014F"/>
                </a:solidFill>
                <a:latin typeface="Comic Sans MS" pitchFamily="66" charset="0"/>
              </a:rPr>
              <a:t>iuolaikin</a:t>
            </a:r>
            <a:r>
              <a:rPr lang="lt-LT" altLang="lt-LT" dirty="0" smtClean="0">
                <a:solidFill>
                  <a:srgbClr val="1B014F"/>
                </a:solidFill>
                <a:latin typeface="Comic Sans MS" pitchFamily="66" charset="0"/>
              </a:rPr>
              <a:t>ė</a:t>
            </a:r>
            <a:r>
              <a:rPr lang="en-US" altLang="lt-LT" dirty="0" smtClean="0">
                <a:solidFill>
                  <a:srgbClr val="1B014F"/>
                </a:solidFill>
                <a:latin typeface="Comic Sans MS" pitchFamily="66" charset="0"/>
              </a:rPr>
              <a:t> </a:t>
            </a:r>
            <a:r>
              <a:rPr lang="lt-LT" altLang="lt-LT" dirty="0" smtClean="0">
                <a:solidFill>
                  <a:srgbClr val="1B014F"/>
                </a:solidFill>
                <a:latin typeface="Comic Sans MS" pitchFamily="66" charset="0"/>
              </a:rPr>
              <a:t> </a:t>
            </a:r>
            <a:r>
              <a:rPr lang="lt-LT" altLang="lt-LT" dirty="0">
                <a:solidFill>
                  <a:srgbClr val="1B014F"/>
                </a:solidFill>
                <a:latin typeface="Comic Sans MS" pitchFamily="66" charset="0"/>
              </a:rPr>
              <a:t>šeima:</a:t>
            </a:r>
            <a:r>
              <a:rPr lang="en-US" altLang="lt-LT" dirty="0">
                <a:solidFill>
                  <a:srgbClr val="1B014F"/>
                </a:solidFill>
                <a:latin typeface="Comic Sans MS" pitchFamily="66" charset="0"/>
              </a:rPr>
              <a:t>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1937566"/>
            <a:ext cx="5196996" cy="4076700"/>
          </a:xfrm>
        </p:spPr>
      </p:pic>
      <p:sp>
        <p:nvSpPr>
          <p:cNvPr id="5" name="Stačiakampis 4"/>
          <p:cNvSpPr/>
          <p:nvPr/>
        </p:nvSpPr>
        <p:spPr>
          <a:xfrm>
            <a:off x="5761972" y="2967335"/>
            <a:ext cx="2924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Clr>
                <a:srgbClr val="665494"/>
              </a:buClr>
              <a:buFontTx/>
              <a:buNone/>
              <a:defRPr/>
            </a:pPr>
            <a:r>
              <a:rPr lang="lt-LT" sz="3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Aktyvi</a:t>
            </a:r>
          </a:p>
          <a:p>
            <a:pPr marL="0" indent="0" algn="ctr">
              <a:buClr>
                <a:srgbClr val="665494"/>
              </a:buClr>
              <a:buFontTx/>
              <a:buNone/>
              <a:defRPr/>
            </a:pPr>
            <a:r>
              <a:rPr lang="lt-LT" sz="3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Pozityvi</a:t>
            </a:r>
          </a:p>
          <a:p>
            <a:pPr marL="0" indent="0" algn="ctr">
              <a:buClr>
                <a:srgbClr val="665494"/>
              </a:buClr>
              <a:buFontTx/>
              <a:buNone/>
              <a:defRPr/>
            </a:pPr>
            <a:r>
              <a:rPr lang="lt-LT" sz="3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Bendraujanti</a:t>
            </a:r>
          </a:p>
        </p:txBody>
      </p:sp>
    </p:spTree>
    <p:extLst>
      <p:ext uri="{BB962C8B-B14F-4D97-AF65-F5344CB8AC3E}">
        <p14:creationId xmlns:p14="http://schemas.microsoft.com/office/powerpoint/2010/main" val="278800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1845"/>
          </a:xfrm>
        </p:spPr>
        <p:txBody>
          <a:bodyPr/>
          <a:lstStyle/>
          <a:p>
            <a:r>
              <a:rPr lang="lt-LT" altLang="lt-LT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Ugdymo </a:t>
            </a:r>
            <a:r>
              <a:rPr lang="lt-LT" altLang="lt-LT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įstaigoje komandinis darbas traktuojamas kaip bendradarbiavimas ir dažniausiai vykdomas penkiomis formomis:</a:t>
            </a:r>
            <a:br>
              <a:rPr lang="lt-LT" altLang="lt-LT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lt-LT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916483"/>
            <a:ext cx="8229600" cy="3795386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lt-LT" altLang="lt-LT" sz="2400" b="1" dirty="0">
                <a:solidFill>
                  <a:schemeClr val="tx2"/>
                </a:solidFill>
              </a:rPr>
              <a:t>pedagogas + tėvai;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lt-LT" altLang="lt-LT" sz="2400" b="1" dirty="0">
                <a:solidFill>
                  <a:schemeClr val="tx2"/>
                </a:solidFill>
              </a:rPr>
              <a:t>pedagogas + vaikai;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lt-LT" altLang="lt-LT" sz="2400" b="1" dirty="0">
                <a:solidFill>
                  <a:schemeClr val="tx2"/>
                </a:solidFill>
              </a:rPr>
              <a:t>pedagogas + pedagogas;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lt-LT" altLang="lt-LT" sz="2400" b="1" dirty="0">
                <a:solidFill>
                  <a:schemeClr val="tx2"/>
                </a:solidFill>
              </a:rPr>
              <a:t>pedagogas + pedagogo padėjėja;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lt-LT" altLang="lt-LT" sz="2400" b="1" dirty="0">
                <a:solidFill>
                  <a:schemeClr val="tx2"/>
                </a:solidFill>
              </a:rPr>
              <a:t>pedagogas + administracija ir kiti specialistai.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037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80672"/>
          </a:xfrm>
        </p:spPr>
        <p:txBody>
          <a:bodyPr/>
          <a:lstStyle/>
          <a:p>
            <a:r>
              <a:rPr lang="lt-LT" altLang="lt-LT" sz="3200" b="1" dirty="0" smtClean="0">
                <a:solidFill>
                  <a:schemeClr val="tx2"/>
                </a:solidFill>
                <a:latin typeface="+mn-lt"/>
              </a:rPr>
              <a:t>Šeimos </a:t>
            </a:r>
            <a:r>
              <a:rPr lang="lt-LT" altLang="lt-LT" sz="3200" b="1" dirty="0">
                <a:solidFill>
                  <a:schemeClr val="tx2"/>
                </a:solidFill>
                <a:latin typeface="+mn-lt"/>
              </a:rPr>
              <a:t>ir ugdymo įstaigos bendradarbiavimo svarba</a:t>
            </a:r>
            <a:br>
              <a:rPr lang="lt-LT" altLang="lt-LT" sz="3200" b="1" dirty="0">
                <a:solidFill>
                  <a:schemeClr val="tx2"/>
                </a:solidFill>
                <a:latin typeface="+mn-lt"/>
              </a:rPr>
            </a:br>
            <a:endParaRPr lang="lt-LT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ctr">
              <a:lnSpc>
                <a:spcPct val="150000"/>
              </a:lnSpc>
              <a:buFont typeface="Wingdings" pitchFamily="2" charset="2"/>
              <a:buChar char="ü"/>
            </a:pPr>
            <a:endParaRPr lang="lt-LT" altLang="lt-LT" b="1" dirty="0">
              <a:latin typeface="Comic Sans MS" pitchFamily="66" charset="0"/>
            </a:endParaRPr>
          </a:p>
          <a:p>
            <a:endParaRPr lang="lt-L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989138"/>
            <a:ext cx="4276160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Pictur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671888" cy="426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32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600" dirty="0">
                <a:solidFill>
                  <a:schemeClr val="tx2"/>
                </a:solidFill>
                <a:latin typeface="+mn-lt"/>
              </a:rPr>
              <a:t>Bendradarbiavimo sėkmė</a:t>
            </a:r>
            <a:endParaRPr lang="lt-LT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altLang="lt-LT" dirty="0" smtClean="0">
                <a:latin typeface="Comic Sans MS" pitchFamily="66" charset="0"/>
              </a:rPr>
              <a:t> </a:t>
            </a:r>
            <a:r>
              <a:rPr lang="lt-LT" altLang="lt-LT" dirty="0" smtClean="0">
                <a:solidFill>
                  <a:schemeClr val="tx2"/>
                </a:solidFill>
              </a:rPr>
              <a:t>Bendradarbiavimo </a:t>
            </a:r>
            <a:r>
              <a:rPr lang="lt-LT" altLang="lt-LT" dirty="0">
                <a:solidFill>
                  <a:schemeClr val="tx2"/>
                </a:solidFill>
              </a:rPr>
              <a:t>sėkmė labai priklauso nuo pedagogo asmenybės, jo pasirengimo ir gebėjimų, mokėjimo suprasti ir atjausti, nedaryti skubotų išvadų, santykius </a:t>
            </a:r>
            <a:r>
              <a:rPr lang="lt-LT" altLang="lt-LT" dirty="0" smtClean="0">
                <a:solidFill>
                  <a:schemeClr val="tx2"/>
                </a:solidFill>
              </a:rPr>
              <a:t> </a:t>
            </a:r>
            <a:r>
              <a:rPr lang="lt-LT" altLang="lt-LT" dirty="0">
                <a:solidFill>
                  <a:schemeClr val="tx2"/>
                </a:solidFill>
              </a:rPr>
              <a:t>grįsti pasitikėjimu, pagarba. </a:t>
            </a:r>
            <a:endParaRPr lang="lt-L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2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600" u="sng" dirty="0">
                <a:solidFill>
                  <a:srgbClr val="FF0000"/>
                </a:solidFill>
                <a:latin typeface="+mn-lt"/>
                <a:hlinkClick r:id="rId2" tooltip="9.k tyrimai rodo bendradarbiavimo su t vais problemos mokyklos aspektu"/>
              </a:rPr>
              <a:t>Bendradarbiavimo su tėvais problemos</a:t>
            </a:r>
            <a:endParaRPr lang="lt-LT" sz="3600" u="sng" dirty="0"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1" y="1600200"/>
            <a:ext cx="8348596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lt-LT" sz="2400" b="1" u="sng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hlinkClick r:id="rId3" tooltip="16.t v po i ris"/>
              </a:rPr>
              <a:t>Tėvų požiūris</a:t>
            </a:r>
            <a:endParaRPr lang="lt-LT" sz="2400" b="1" u="sng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lt-LT" sz="24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lt-LT" sz="2400" dirty="0">
                <a:solidFill>
                  <a:schemeClr val="tx2"/>
                </a:solidFill>
              </a:rPr>
              <a:t>tėvų užimtumas;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lt-LT" sz="2400" dirty="0" smtClean="0">
                <a:solidFill>
                  <a:schemeClr val="tx2"/>
                </a:solidFill>
              </a:rPr>
              <a:t>tėvų</a:t>
            </a:r>
            <a:r>
              <a:rPr lang="lt-LT" sz="2400" dirty="0">
                <a:solidFill>
                  <a:schemeClr val="tx2"/>
                </a:solidFill>
              </a:rPr>
              <a:t> kvietimų bendradarbiauti ignoravimas;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lt-LT" sz="2400" dirty="0" smtClean="0">
                <a:solidFill>
                  <a:schemeClr val="tx2"/>
                </a:solidFill>
              </a:rPr>
              <a:t>tėvų</a:t>
            </a:r>
            <a:r>
              <a:rPr lang="lt-LT" sz="2400" dirty="0">
                <a:solidFill>
                  <a:schemeClr val="tx2"/>
                </a:solidFill>
              </a:rPr>
              <a:t> išankstinės neigiamos nuostatos;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lt-LT" sz="2400" dirty="0" smtClean="0">
                <a:solidFill>
                  <a:schemeClr val="tx2"/>
                </a:solidFill>
              </a:rPr>
              <a:t>nepakankama </a:t>
            </a:r>
            <a:r>
              <a:rPr lang="lt-LT" sz="2400" dirty="0">
                <a:solidFill>
                  <a:schemeClr val="tx2"/>
                </a:solidFill>
              </a:rPr>
              <a:t>tėvų bendravimo kultūra;</a:t>
            </a:r>
          </a:p>
          <a:p>
            <a:endParaRPr lang="lt-L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2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3600" b="1" dirty="0" smtClean="0">
                <a:solidFill>
                  <a:schemeClr val="tx2"/>
                </a:solidFill>
                <a:latin typeface="+mn-lt"/>
              </a:rPr>
              <a:t>Pedagogų</a:t>
            </a:r>
            <a:r>
              <a:rPr lang="en-US" sz="36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3600" b="1" dirty="0">
                <a:solidFill>
                  <a:schemeClr val="tx2"/>
                </a:solidFill>
                <a:latin typeface="+mn-lt"/>
              </a:rPr>
            </a:br>
            <a:endParaRPr lang="lt-LT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lt-LT" sz="2800" dirty="0">
                <a:solidFill>
                  <a:schemeClr val="tx2"/>
                </a:solidFill>
                <a:latin typeface="Comic Sans MS" pitchFamily="66" charset="0"/>
              </a:rPr>
              <a:t>pedagogo organizuotumo ir kūrybiškumo </a:t>
            </a:r>
            <a:r>
              <a:rPr lang="lt-LT" sz="2800" dirty="0" smtClean="0">
                <a:solidFill>
                  <a:schemeClr val="tx2"/>
                </a:solidFill>
                <a:latin typeface="Comic Sans MS" pitchFamily="66" charset="0"/>
              </a:rPr>
              <a:t>stoka;</a:t>
            </a:r>
            <a:endParaRPr lang="lt-LT" sz="28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lt-LT" sz="2800" dirty="0">
                <a:solidFill>
                  <a:schemeClr val="tx2"/>
                </a:solidFill>
                <a:latin typeface="Comic Sans MS" pitchFamily="66" charset="0"/>
              </a:rPr>
              <a:t>netikslingi susitikimai;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lt-LT" sz="2800" dirty="0">
                <a:solidFill>
                  <a:schemeClr val="tx2"/>
                </a:solidFill>
                <a:latin typeface="Comic Sans MS" pitchFamily="66" charset="0"/>
              </a:rPr>
              <a:t>laiko stoka;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lt-LT" sz="2800" dirty="0">
                <a:solidFill>
                  <a:schemeClr val="tx2"/>
                </a:solidFill>
                <a:latin typeface="Comic Sans MS" pitchFamily="66" charset="0"/>
              </a:rPr>
              <a:t>pedagogo netinkamas bendravimas su tėvais ( nesavalaikiai patarimai, kritika ir pan.)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344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283</Words>
  <Application>Microsoft Office PowerPoint</Application>
  <PresentationFormat>Demonstracija ekrane (4:3)</PresentationFormat>
  <Paragraphs>57</Paragraphs>
  <Slides>22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31" baseType="lpstr">
      <vt:lpstr>Batang</vt:lpstr>
      <vt:lpstr>ＭＳ Ｐゴシック</vt:lpstr>
      <vt:lpstr>Andalus</vt:lpstr>
      <vt:lpstr>Arial</vt:lpstr>
      <vt:lpstr>Calibri</vt:lpstr>
      <vt:lpstr>Comic Sans MS</vt:lpstr>
      <vt:lpstr>Times New Roman</vt:lpstr>
      <vt:lpstr>Wingdings</vt:lpstr>
      <vt:lpstr>Office Theme</vt:lpstr>
      <vt:lpstr>Bendradarbiavimas sujungia bendravimą ir veiklą  </vt:lpstr>
      <vt:lpstr>„PowerPoint“ pateiktis</vt:lpstr>
      <vt:lpstr>Šiandieninis ugdytojas</vt:lpstr>
      <vt:lpstr>Šiuolaikinė  šeima: </vt:lpstr>
      <vt:lpstr>Ugdymo įstaigoje komandinis darbas traktuojamas kaip bendradarbiavimas ir dažniausiai vykdomas penkiomis formomis: </vt:lpstr>
      <vt:lpstr>Šeimos ir ugdymo įstaigos bendradarbiavimo svarba </vt:lpstr>
      <vt:lpstr>Bendradarbiavimo sėkmė</vt:lpstr>
      <vt:lpstr>Bendradarbiavimo su tėvais problemos</vt:lpstr>
      <vt:lpstr>Pedagogų </vt:lpstr>
      <vt:lpstr>Pagrindinės bendravimo taisyklės</vt:lpstr>
      <vt:lpstr>Ką gali  padaryti auklėtojas ?</vt:lpstr>
      <vt:lpstr>Sveiko užkandžio valandėlė</vt:lpstr>
      <vt:lpstr>,,SVEIKUOLIŠKAS UŽKANDIS“</vt:lpstr>
      <vt:lpstr>TĖVŲ INICIJUOTA  GRUPĖS LOGOTIPO ATRIBUTIKA</vt:lpstr>
      <vt:lpstr>L/D ,,Pasaka“ vyko labai graži šventė, skirta šeimos mėnesiui paminėti   „Mūsų Šeima gali „</vt:lpstr>
      <vt:lpstr>Sportiškiausių mamyčių kvadratas</vt:lpstr>
      <vt:lpstr>,,Dainuok kartu su tėvelių „</vt:lpstr>
      <vt:lpstr>„PowerPoint“ pateiktis</vt:lpstr>
      <vt:lpstr>Pasakų kūrimas bei skaitymas</vt:lpstr>
      <vt:lpstr>Pedagogo tikslas</vt:lpstr>
      <vt:lpstr>Bendradarbiavimo pridėtinė vertė</vt:lpstr>
      <vt:lpstr>„PowerPoint“ pateiktis</vt:lpstr>
    </vt:vector>
  </TitlesOfParts>
  <Company>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Unknown</dc:creator>
  <cp:lastModifiedBy>Lauras Jokūbpreikšas</cp:lastModifiedBy>
  <cp:revision>16</cp:revision>
  <dcterms:created xsi:type="dcterms:W3CDTF">2013-01-03T19:32:56Z</dcterms:created>
  <dcterms:modified xsi:type="dcterms:W3CDTF">2018-11-22T12:24:00Z</dcterms:modified>
</cp:coreProperties>
</file>