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2" r:id="rId4"/>
    <p:sldId id="257" r:id="rId5"/>
    <p:sldId id="268" r:id="rId6"/>
    <p:sldId id="258" r:id="rId7"/>
    <p:sldId id="259" r:id="rId8"/>
    <p:sldId id="260" r:id="rId9"/>
    <p:sldId id="262" r:id="rId10"/>
    <p:sldId id="261" r:id="rId11"/>
    <p:sldId id="263" r:id="rId12"/>
    <p:sldId id="264" r:id="rId13"/>
    <p:sldId id="265" r:id="rId14"/>
    <p:sldId id="266" r:id="rId15"/>
    <p:sldId id="267" r:id="rId16"/>
    <p:sldId id="269"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EDBBAC-2C0D-413D-8691-7E2BDAC1BA39}" type="datetimeFigureOut">
              <a:rPr lang="en-US"/>
              <a:pPr>
                <a:defRPr/>
              </a:pPr>
              <a:t>10/30/2019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A47A3F-0151-4451-8507-8FA8DB3D9C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145FFD-741E-4087-93AE-0B3EE871AD94}" type="datetimeFigureOut">
              <a:rPr lang="en-US"/>
              <a:pPr>
                <a:defRPr/>
              </a:pPr>
              <a:t>10/30/2019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2D76FF-1F46-46CC-93D8-A9E8FE0DBC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F0AFEB-B974-458D-B165-2CC6217DE16B}" type="datetimeFigureOut">
              <a:rPr lang="en-US"/>
              <a:pPr>
                <a:defRPr/>
              </a:pPr>
              <a:t>10/30/2019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E66023-6E00-41BE-A754-7A795503263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EF7D31-52EB-4EA5-A102-37CB985859CC}" type="datetimeFigureOut">
              <a:rPr lang="en-US"/>
              <a:pPr>
                <a:defRPr/>
              </a:pPr>
              <a:t>10/30/2019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27ACB2-1AA0-44B7-B19A-97D036D6F4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CA5755-13F9-43C0-91FA-DF9809E7122E}" type="datetimeFigureOut">
              <a:rPr lang="en-US"/>
              <a:pPr>
                <a:defRPr/>
              </a:pPr>
              <a:t>10/30/2019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BF37A1-4C24-4CC6-8F75-2D94F880D34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85F4E71-25FA-4CA4-AA8D-4D912602DC97}" type="datetimeFigureOut">
              <a:rPr lang="en-US"/>
              <a:pPr>
                <a:defRPr/>
              </a:pPr>
              <a:t>10/30/2019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812E25-0131-46B4-90CD-4F2F0A8E0B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C01A1B-644B-4799-B208-2BAD2F083C2E}" type="datetimeFigureOut">
              <a:rPr lang="en-US"/>
              <a:pPr>
                <a:defRPr/>
              </a:pPr>
              <a:t>10/30/2019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31AFB2-0F6C-4F53-972C-A451D710DC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7F6A6C-F077-48A5-B534-63D6911715FD}" type="datetimeFigureOut">
              <a:rPr lang="en-US"/>
              <a:pPr>
                <a:defRPr/>
              </a:pPr>
              <a:t>10/30/2019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EF1200A-D70C-4C62-9542-80EFC72431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038476-CF0E-47C5-B41C-266652F59682}" type="datetimeFigureOut">
              <a:rPr lang="en-US"/>
              <a:pPr>
                <a:defRPr/>
              </a:pPr>
              <a:t>10/30/2019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15DC52B-CC8F-4460-9EDE-DF175D7864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40F092-CDC9-475B-9FFE-DD41CB34FF06}" type="datetimeFigureOut">
              <a:rPr lang="en-US"/>
              <a:pPr>
                <a:defRPr/>
              </a:pPr>
              <a:t>10/30/2019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B51738-E898-48E9-A9B3-4AB969BC78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B23089-AC7C-4645-80C5-77E0C8015641}" type="datetimeFigureOut">
              <a:rPr lang="en-US"/>
              <a:pPr>
                <a:defRPr/>
              </a:pPr>
              <a:t>10/30/2019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898BA2-3B38-4F14-A1E3-3C48CCD57C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B96DDA6-F96E-4AA7-8BA4-5B69D8ED5874}" type="datetimeFigureOut">
              <a:rPr lang="en-US"/>
              <a:pPr>
                <a:defRPr/>
              </a:pPr>
              <a:t>10/30/2019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613E4CA-4101-4D7C-B83D-5F9C62E77A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emapamokos.lt/t/kaip-naudoti#collapseFiv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mapamokos.lt/t/kaip-naudoti/personazas" TargetMode="External"/><Relationship Id="rId2" Type="http://schemas.openxmlformats.org/officeDocument/2006/relationships/hyperlink" Target="https://emapamokos.lt/t/kaip-naudoti#collapseSi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b="1" smtClean="0"/>
              <a:t>EMA</a:t>
            </a:r>
          </a:p>
        </p:txBody>
      </p:sp>
      <p:sp>
        <p:nvSpPr>
          <p:cNvPr id="3" name="Content Placeholder 2"/>
          <p:cNvSpPr>
            <a:spLocks noGrp="1"/>
          </p:cNvSpPr>
          <p:nvPr>
            <p:ph idx="1"/>
          </p:nvPr>
        </p:nvSpPr>
        <p:spPr/>
        <p:txBody>
          <a:bodyPr>
            <a:normAutofit/>
          </a:bodyPr>
          <a:lstStyle/>
          <a:p>
            <a:pPr algn="ctr">
              <a:lnSpc>
                <a:spcPct val="90000"/>
              </a:lnSpc>
              <a:buFont typeface="Arial" charset="0"/>
              <a:buNone/>
            </a:pPr>
            <a:r>
              <a:rPr lang="en-US" sz="3000" smtClean="0"/>
              <a:t>MOKYTOJO </a:t>
            </a:r>
            <a:r>
              <a:rPr lang="en-US" sz="3000" b="1" smtClean="0"/>
              <a:t>PAGALBININKAS</a:t>
            </a:r>
          </a:p>
          <a:p>
            <a:pPr algn="ctr">
              <a:lnSpc>
                <a:spcPct val="90000"/>
              </a:lnSpc>
              <a:buFont typeface="Arial" charset="0"/>
              <a:buNone/>
            </a:pPr>
            <a:r>
              <a:rPr lang="en-US" sz="3000" smtClean="0"/>
              <a:t>MOKINIŲ ŽINIŲ IR GEBĖJIMŲ </a:t>
            </a:r>
            <a:r>
              <a:rPr lang="en-US" sz="3000" b="1" smtClean="0"/>
              <a:t>PAMATAVIMO PRIEMONĖ</a:t>
            </a:r>
          </a:p>
          <a:p>
            <a:pPr algn="ctr">
              <a:lnSpc>
                <a:spcPct val="90000"/>
              </a:lnSpc>
              <a:buFont typeface="Arial" charset="0"/>
              <a:buNone/>
            </a:pPr>
            <a:r>
              <a:rPr lang="en-US" sz="3000" smtClean="0"/>
              <a:t>MOKINIŲ VEIKLOS </a:t>
            </a:r>
            <a:r>
              <a:rPr lang="en-US" sz="3000" b="1" smtClean="0"/>
              <a:t>AKTYVINTOJAS</a:t>
            </a:r>
          </a:p>
          <a:p>
            <a:pPr algn="ctr">
              <a:lnSpc>
                <a:spcPct val="90000"/>
              </a:lnSpc>
              <a:buFont typeface="Arial" charset="0"/>
              <a:buNone/>
            </a:pPr>
            <a:r>
              <a:rPr lang="en-US" sz="3000" smtClean="0"/>
              <a:t>MOKINIŲ </a:t>
            </a:r>
            <a:r>
              <a:rPr lang="en-US" sz="3000" b="1" smtClean="0"/>
              <a:t>ŪGTIES MATUOKLĖ</a:t>
            </a:r>
          </a:p>
          <a:p>
            <a:pPr algn="ctr">
              <a:lnSpc>
                <a:spcPct val="90000"/>
              </a:lnSpc>
            </a:pPr>
            <a:endParaRPr lang="en-US" sz="3000" smtClean="0"/>
          </a:p>
          <a:p>
            <a:pPr algn="ctr">
              <a:lnSpc>
                <a:spcPct val="90000"/>
              </a:lnSpc>
              <a:buFont typeface="Arial" charset="0"/>
              <a:buNone/>
            </a:pPr>
            <a:r>
              <a:rPr lang="lt-LT" sz="3000" smtClean="0"/>
              <a:t>Danutė</a:t>
            </a:r>
            <a:r>
              <a:rPr lang="en-US" sz="3000" smtClean="0"/>
              <a:t> Gudelienė</a:t>
            </a:r>
          </a:p>
          <a:p>
            <a:pPr algn="ctr">
              <a:lnSpc>
                <a:spcPct val="90000"/>
              </a:lnSpc>
              <a:buFont typeface="Arial" charset="0"/>
              <a:buNone/>
            </a:pPr>
            <a:r>
              <a:rPr lang="en-US" sz="3000" smtClean="0"/>
              <a:t>2019-10-28</a:t>
            </a:r>
          </a:p>
          <a:p>
            <a:pPr algn="ctr">
              <a:lnSpc>
                <a:spcPct val="90000"/>
              </a:lnSpc>
              <a:buFont typeface="Arial" charset="0"/>
              <a:buNone/>
            </a:pPr>
            <a:r>
              <a:rPr lang="en-US" sz="3000" smtClean="0"/>
              <a:t>Metodinė diena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838200"/>
            <a:ext cx="8229600" cy="579438"/>
          </a:xfrm>
        </p:spPr>
        <p:txBody>
          <a:bodyPr/>
          <a:lstStyle/>
          <a:p>
            <a:r>
              <a:rPr lang="lt-LT" sz="3600" smtClean="0">
                <a:hlinkClick r:id="rId2"/>
              </a:rPr>
              <a:t>KĄ DARYTI, KAI MOKINYS SAFARYJE PASIEKIA KLAUSTUKĄ ARBA DEŠIMTUKĄ? </a:t>
            </a:r>
            <a:r>
              <a:rPr lang="en-US" sz="3600" smtClean="0"/>
              <a:t/>
            </a:r>
            <a:br>
              <a:rPr lang="en-US" sz="3600" smtClean="0"/>
            </a:br>
            <a:endParaRPr lang="en-US" sz="3600"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lt-LT" dirty="0"/>
              <a:t>Safario klaustukas žymi mokytojo arba sistemos kūrėjų rekomenduojamą </a:t>
            </a:r>
            <a:r>
              <a:rPr lang="lt-LT" dirty="0">
                <a:solidFill>
                  <a:srgbClr val="FF0000"/>
                </a:solidFill>
              </a:rPr>
              <a:t>netikėtą užduotį mokiniui.</a:t>
            </a:r>
            <a:endParaRPr lang="en-US" dirty="0">
              <a:solidFill>
                <a:srgbClr val="FF0000"/>
              </a:solidFill>
            </a:endParaRPr>
          </a:p>
          <a:p>
            <a:pPr fontAlgn="auto">
              <a:spcAft>
                <a:spcPts val="0"/>
              </a:spcAft>
              <a:buFont typeface="Arial" pitchFamily="34" charset="0"/>
              <a:buChar char="•"/>
              <a:defRPr/>
            </a:pPr>
            <a:r>
              <a:rPr lang="lt-LT" dirty="0"/>
              <a:t>Klaustuko užduotį galima skirti pirmam, keliems arba visiems simbolį pasiekusiems mokiniams.</a:t>
            </a:r>
            <a:endParaRPr lang="en-US" dirty="0"/>
          </a:p>
          <a:p>
            <a:pPr fontAlgn="auto">
              <a:spcAft>
                <a:spcPts val="0"/>
              </a:spcAft>
              <a:buFont typeface="Arial" pitchFamily="34" charset="0"/>
              <a:buChar char="•"/>
              <a:defRPr/>
            </a:pPr>
            <a:r>
              <a:rPr lang="lt-LT" dirty="0">
                <a:solidFill>
                  <a:srgbClr val="FF0000"/>
                </a:solidFill>
              </a:rPr>
              <a:t>Rekomenduojame skirti "?" simbolio užduotis, susijusias su mokomuoju dalyku </a:t>
            </a:r>
            <a:r>
              <a:rPr lang="lt-LT" dirty="0"/>
              <a:t>ar </a:t>
            </a:r>
            <a:r>
              <a:rPr lang="lt-LT" dirty="0">
                <a:solidFill>
                  <a:srgbClr val="FF0000"/>
                </a:solidFill>
              </a:rPr>
              <a:t>tiesiog pagalba mokytojui, klasės </a:t>
            </a:r>
            <a:r>
              <a:rPr lang="lt-LT" dirty="0" smtClean="0">
                <a:solidFill>
                  <a:srgbClr val="FF0000"/>
                </a:solidFill>
              </a:rPr>
              <a:t>draugams</a:t>
            </a:r>
            <a:r>
              <a:rPr lang="en-US" dirty="0" smtClean="0"/>
              <a:t>.</a:t>
            </a:r>
            <a:endParaRPr lang="en-US" dirty="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lt-LT" b="1" smtClean="0"/>
              <a:t>UŽDUOTYS</a:t>
            </a:r>
            <a:endParaRPr lang="en-US" b="1" smtClean="0"/>
          </a:p>
        </p:txBody>
      </p:sp>
      <p:sp>
        <p:nvSpPr>
          <p:cNvPr id="23554" name="Content Placeholder 2"/>
          <p:cNvSpPr>
            <a:spLocks noGrp="1"/>
          </p:cNvSpPr>
          <p:nvPr>
            <p:ph idx="1"/>
          </p:nvPr>
        </p:nvSpPr>
        <p:spPr/>
        <p:txBody>
          <a:bodyPr/>
          <a:lstStyle/>
          <a:p>
            <a:r>
              <a:rPr lang="lt-LT" b="1" smtClean="0"/>
              <a:t>Užduočių rinkinių žymėjimas</a:t>
            </a:r>
            <a:endParaRPr lang="en-US" smtClean="0"/>
          </a:p>
          <a:p>
            <a:r>
              <a:rPr lang="lt-LT" smtClean="0"/>
              <a:t>Užduočių rinkiniai sudaromi </a:t>
            </a:r>
            <a:r>
              <a:rPr lang="lt-LT" smtClean="0">
                <a:solidFill>
                  <a:srgbClr val="FF0000"/>
                </a:solidFill>
              </a:rPr>
              <a:t>skirtingų pasiekimų lygių </a:t>
            </a:r>
            <a:r>
              <a:rPr lang="lt-LT" smtClean="0"/>
              <a:t>mokiniams. Juose pateikiamos ne tik to lygio užduotys. </a:t>
            </a:r>
            <a:endParaRPr lang="en-US" smtClean="0"/>
          </a:p>
          <a:p>
            <a:r>
              <a:rPr lang="lt-LT" smtClean="0"/>
              <a:t>Rinkiniai žymimi:</a:t>
            </a:r>
            <a:endParaRPr lang="en-US" smtClean="0"/>
          </a:p>
          <a:p>
            <a:r>
              <a:rPr lang="lt-LT" smtClean="0"/>
              <a:t>- </a:t>
            </a:r>
            <a:r>
              <a:rPr lang="en-US" smtClean="0"/>
              <a:t>   </a:t>
            </a:r>
            <a:r>
              <a:rPr lang="lt-LT" smtClean="0">
                <a:solidFill>
                  <a:srgbClr val="FF0000"/>
                </a:solidFill>
              </a:rPr>
              <a:t>aukštesnysis</a:t>
            </a:r>
            <a:r>
              <a:rPr lang="lt-LT" smtClean="0"/>
              <a:t> pasiekimų lygis;</a:t>
            </a:r>
            <a:endParaRPr lang="en-US" smtClean="0"/>
          </a:p>
          <a:p>
            <a:r>
              <a:rPr lang="lt-LT" smtClean="0"/>
              <a:t>- </a:t>
            </a:r>
            <a:r>
              <a:rPr lang="en-US" smtClean="0"/>
              <a:t>   </a:t>
            </a:r>
            <a:r>
              <a:rPr lang="lt-LT" smtClean="0">
                <a:solidFill>
                  <a:srgbClr val="FF0000"/>
                </a:solidFill>
              </a:rPr>
              <a:t>pagrindinis</a:t>
            </a:r>
            <a:r>
              <a:rPr lang="lt-LT" smtClean="0"/>
              <a:t> pasiekimų lygis;</a:t>
            </a:r>
            <a:endParaRPr lang="en-US" smtClean="0"/>
          </a:p>
          <a:p>
            <a:r>
              <a:rPr lang="en-US" smtClean="0"/>
              <a:t>    </a:t>
            </a:r>
            <a:r>
              <a:rPr lang="lt-LT" smtClean="0"/>
              <a:t> </a:t>
            </a:r>
            <a:r>
              <a:rPr lang="lt-LT" smtClean="0">
                <a:solidFill>
                  <a:srgbClr val="FF0000"/>
                </a:solidFill>
              </a:rPr>
              <a:t>patenkinamas</a:t>
            </a:r>
            <a:r>
              <a:rPr lang="lt-LT" smtClean="0"/>
              <a:t> pasiekimų lygis.</a:t>
            </a:r>
            <a:endParaRPr lang="en-US" smtClean="0"/>
          </a:p>
          <a:p>
            <a:endParaRPr lang="en-US" smtClean="0"/>
          </a:p>
        </p:txBody>
      </p:sp>
      <p:pic>
        <p:nvPicPr>
          <p:cNvPr id="23555" name="Picture 3" descr="Full"/>
          <p:cNvPicPr>
            <a:picLocks noChangeAspect="1" noChangeArrowheads="1"/>
          </p:cNvPicPr>
          <p:nvPr/>
        </p:nvPicPr>
        <p:blipFill>
          <a:blip r:embed="rId2"/>
          <a:srcRect/>
          <a:stretch>
            <a:fillRect/>
          </a:stretch>
        </p:blipFill>
        <p:spPr bwMode="auto">
          <a:xfrm>
            <a:off x="838200" y="4572000"/>
            <a:ext cx="228600" cy="228600"/>
          </a:xfrm>
          <a:prstGeom prst="rect">
            <a:avLst/>
          </a:prstGeom>
          <a:noFill/>
          <a:ln w="9525">
            <a:noFill/>
            <a:miter lim="800000"/>
            <a:headEnd/>
            <a:tailEnd/>
          </a:ln>
        </p:spPr>
      </p:pic>
      <p:pic>
        <p:nvPicPr>
          <p:cNvPr id="23556" name="Picture 4" descr="Half"/>
          <p:cNvPicPr>
            <a:picLocks noChangeAspect="1" noChangeArrowheads="1"/>
          </p:cNvPicPr>
          <p:nvPr/>
        </p:nvPicPr>
        <p:blipFill>
          <a:blip r:embed="rId3"/>
          <a:srcRect/>
          <a:stretch>
            <a:fillRect/>
          </a:stretch>
        </p:blipFill>
        <p:spPr bwMode="auto">
          <a:xfrm>
            <a:off x="811213" y="5105400"/>
            <a:ext cx="247650" cy="247650"/>
          </a:xfrm>
          <a:prstGeom prst="rect">
            <a:avLst/>
          </a:prstGeom>
          <a:noFill/>
          <a:ln w="9525">
            <a:noFill/>
            <a:miter lim="800000"/>
            <a:headEnd/>
            <a:tailEnd/>
          </a:ln>
        </p:spPr>
      </p:pic>
      <p:pic>
        <p:nvPicPr>
          <p:cNvPr id="23557" name="Picture 5" descr="Empty"/>
          <p:cNvPicPr>
            <a:picLocks noChangeAspect="1" noChangeArrowheads="1"/>
          </p:cNvPicPr>
          <p:nvPr/>
        </p:nvPicPr>
        <p:blipFill>
          <a:blip r:embed="rId4"/>
          <a:srcRect/>
          <a:stretch>
            <a:fillRect/>
          </a:stretch>
        </p:blipFill>
        <p:spPr bwMode="auto">
          <a:xfrm>
            <a:off x="811213" y="5715000"/>
            <a:ext cx="247650" cy="24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rtlCol="0">
            <a:normAutofit fontScale="90000"/>
          </a:bodyPr>
          <a:lstStyle/>
          <a:p>
            <a:pPr fontAlgn="auto">
              <a:spcAft>
                <a:spcPts val="0"/>
              </a:spcAft>
              <a:defRPr/>
            </a:pPr>
            <a:r>
              <a:rPr lang="lt-LT" b="1" dirty="0" smtClean="0"/>
              <a:t>ELEKTRONINIŲ UŽDUOČIŲ NAUDOJIMAS</a:t>
            </a:r>
            <a:r>
              <a:rPr lang="en-US" dirty="0"/>
              <a:t/>
            </a:r>
            <a:br>
              <a:rPr lang="en-US" dirty="0"/>
            </a:br>
            <a:endParaRPr lang="en-US" dirty="0"/>
          </a:p>
        </p:txBody>
      </p:sp>
      <p:sp>
        <p:nvSpPr>
          <p:cNvPr id="24578" name="Content Placeholder 2"/>
          <p:cNvSpPr>
            <a:spLocks noGrp="1"/>
          </p:cNvSpPr>
          <p:nvPr>
            <p:ph idx="1"/>
          </p:nvPr>
        </p:nvSpPr>
        <p:spPr/>
        <p:txBody>
          <a:bodyPr/>
          <a:lstStyle/>
          <a:p>
            <a:r>
              <a:rPr lang="lt-LT" smtClean="0"/>
              <a:t>Pasirinkite užduočių rinkinį;</a:t>
            </a:r>
            <a:endParaRPr lang="en-US" smtClean="0"/>
          </a:p>
          <a:p>
            <a:r>
              <a:rPr lang="lt-LT" smtClean="0"/>
              <a:t>Paskirkite el. variantą;</a:t>
            </a:r>
            <a:endParaRPr lang="en-US" smtClean="0"/>
          </a:p>
          <a:p>
            <a:r>
              <a:rPr lang="lt-LT" smtClean="0"/>
              <a:t>Pasirinkite klasę, kuriai skirsite užduotis;</a:t>
            </a:r>
            <a:endParaRPr lang="en-US" smtClean="0"/>
          </a:p>
          <a:p>
            <a:r>
              <a:rPr lang="lt-LT" smtClean="0"/>
              <a:t>Pasirinkite mokinius;</a:t>
            </a:r>
            <a:endParaRPr lang="en-US" smtClean="0"/>
          </a:p>
          <a:p>
            <a:r>
              <a:rPr lang="lt-LT" smtClean="0"/>
              <a:t>Paskirkite užduotį;</a:t>
            </a:r>
            <a:endParaRPr lang="en-US" smtClean="0"/>
          </a:p>
          <a:p>
            <a:r>
              <a:rPr lang="lt-LT" smtClean="0"/>
              <a:t>Užduoties atlikimo būseną stebėkite paskirtos užduoties lange.</a:t>
            </a:r>
            <a:endParaRPr lang="en-US" smtClean="0"/>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rtlCol="0">
            <a:normAutofit fontScale="90000"/>
          </a:bodyPr>
          <a:lstStyle/>
          <a:p>
            <a:pPr fontAlgn="auto">
              <a:spcAft>
                <a:spcPts val="0"/>
              </a:spcAft>
              <a:defRPr/>
            </a:pPr>
            <a:r>
              <a:rPr lang="lt-LT" b="1" dirty="0" smtClean="0"/>
              <a:t>UŽDUOČIŲ LAPŲ NAUDOJIMAS </a:t>
            </a:r>
            <a:r>
              <a:rPr lang="en-US" dirty="0"/>
              <a:t/>
            </a:r>
            <a:br>
              <a:rPr lang="en-US" dirty="0"/>
            </a:br>
            <a:endParaRPr lang="en-US" dirty="0"/>
          </a:p>
        </p:txBody>
      </p:sp>
      <p:sp>
        <p:nvSpPr>
          <p:cNvPr id="25602" name="Content Placeholder 2"/>
          <p:cNvSpPr>
            <a:spLocks noGrp="1"/>
          </p:cNvSpPr>
          <p:nvPr>
            <p:ph idx="1"/>
          </p:nvPr>
        </p:nvSpPr>
        <p:spPr/>
        <p:txBody>
          <a:bodyPr/>
          <a:lstStyle/>
          <a:p>
            <a:r>
              <a:rPr lang="lt-LT" smtClean="0"/>
              <a:t>Žinodami mokinių pasiekimų lygį, </a:t>
            </a:r>
            <a:r>
              <a:rPr lang="lt-LT" smtClean="0">
                <a:solidFill>
                  <a:srgbClr val="FF0000"/>
                </a:solidFill>
              </a:rPr>
              <a:t>galite naudoti autoriaus sudarytus užduočių lapus ir užduočių vertinimo instrukcijas.</a:t>
            </a:r>
            <a:endParaRPr lang="en-US" smtClean="0">
              <a:solidFill>
                <a:srgbClr val="FF0000"/>
              </a:solidFill>
            </a:endParaRPr>
          </a:p>
          <a:p>
            <a:r>
              <a:rPr lang="lt-LT" smtClean="0"/>
              <a:t>Prieš pradedant naudoti užduočių rinkinius, </a:t>
            </a:r>
            <a:r>
              <a:rPr lang="lt-LT" smtClean="0">
                <a:solidFill>
                  <a:srgbClr val="FF0000"/>
                </a:solidFill>
              </a:rPr>
              <a:t>rekomenduojama mokiniams pristatyti mokomąją priemonę, jos simbolius ir naudojimo būdą</a:t>
            </a:r>
            <a:r>
              <a:rPr lang="lt-LT" smtClean="0"/>
              <a:t>.</a:t>
            </a:r>
            <a:endParaRPr lang="en-US"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6172200"/>
          </a:xfrm>
        </p:spPr>
        <p:txBody>
          <a:bodyPr rtlCol="0">
            <a:normAutofit fontScale="90000"/>
          </a:bodyPr>
          <a:lstStyle/>
          <a:p>
            <a:pPr fontAlgn="auto">
              <a:spcAft>
                <a:spcPts val="0"/>
              </a:spcAft>
              <a:defRPr/>
            </a:pPr>
            <a:r>
              <a:rPr lang="lt-LT" b="1" dirty="0" smtClean="0"/>
              <a:t>GREITAS PASITIKRINIMAS</a:t>
            </a:r>
            <a:r>
              <a:rPr lang="en-US" dirty="0" smtClean="0"/>
              <a:t/>
            </a:r>
            <a:br>
              <a:rPr lang="en-US" dirty="0" smtClean="0"/>
            </a:br>
            <a:r>
              <a:rPr lang="lt-LT" dirty="0"/>
              <a:t>Kas tai</a:t>
            </a:r>
            <a:r>
              <a:rPr lang="lt-LT" dirty="0" smtClean="0"/>
              <a:t>?</a:t>
            </a:r>
            <a:r>
              <a:rPr lang="en-US" dirty="0"/>
              <a:t/>
            </a:r>
            <a:br>
              <a:rPr lang="en-US" dirty="0"/>
            </a:br>
            <a:r>
              <a:rPr lang="lt-LT" sz="3100" dirty="0"/>
              <a:t>Greitas pasitikrinimas yra </a:t>
            </a:r>
            <a:r>
              <a:rPr lang="lt-LT" sz="3100" b="1" dirty="0">
                <a:solidFill>
                  <a:srgbClr val="FF0000"/>
                </a:solidFill>
              </a:rPr>
              <a:t>automatiškai ištaisomų</a:t>
            </a:r>
            <a:r>
              <a:rPr lang="lt-LT" sz="3100" dirty="0">
                <a:solidFill>
                  <a:srgbClr val="FF0000"/>
                </a:solidFill>
              </a:rPr>
              <a:t> </a:t>
            </a:r>
            <a:r>
              <a:rPr lang="lt-LT" sz="3100" dirty="0"/>
              <a:t>užduočių rinkinys, skirtas greitai įvertinti ar įsivertinti žinias ir gebėjimus.</a:t>
            </a:r>
            <a:r>
              <a:rPr lang="en-US" sz="3100" dirty="0"/>
              <a:t/>
            </a:r>
            <a:br>
              <a:rPr lang="en-US" sz="3100" dirty="0"/>
            </a:br>
            <a:r>
              <a:rPr lang="lt-LT" sz="3100" dirty="0"/>
              <a:t>Ieškokite greito pasitikrinimo užduočių kiekvienoje specialiu ženkliuku pažymėto dalyko temoje</a:t>
            </a:r>
            <a:r>
              <a:rPr lang="lt-LT" sz="3100" dirty="0" smtClean="0"/>
              <a:t>.</a:t>
            </a:r>
            <a:r>
              <a:rPr lang="en-US" sz="3100" dirty="0"/>
              <a:t/>
            </a:r>
            <a:br>
              <a:rPr lang="en-US" sz="3100" dirty="0"/>
            </a:br>
            <a:r>
              <a:rPr lang="lt-LT" sz="3100" b="1" dirty="0"/>
              <a:t>Kada naudoti?</a:t>
            </a:r>
            <a:r>
              <a:rPr lang="en-US" sz="3100" b="1" dirty="0"/>
              <a:t/>
            </a:r>
            <a:br>
              <a:rPr lang="en-US" sz="3100" b="1" dirty="0"/>
            </a:br>
            <a:r>
              <a:rPr lang="lt-LT" sz="3100" dirty="0">
                <a:solidFill>
                  <a:srgbClr val="FF0000"/>
                </a:solidFill>
              </a:rPr>
              <a:t>Pamokos apibendrinimui ir įsivertinimui.</a:t>
            </a:r>
            <a:r>
              <a:rPr lang="en-US" sz="3100" dirty="0">
                <a:solidFill>
                  <a:srgbClr val="FF0000"/>
                </a:solidFill>
              </a:rPr>
              <a:t/>
            </a:r>
            <a:br>
              <a:rPr lang="en-US" sz="3100" dirty="0">
                <a:solidFill>
                  <a:srgbClr val="FF0000"/>
                </a:solidFill>
              </a:rPr>
            </a:br>
            <a:r>
              <a:rPr lang="lt-LT" sz="3100" dirty="0">
                <a:solidFill>
                  <a:srgbClr val="FF0000"/>
                </a:solidFill>
              </a:rPr>
              <a:t>Mokomosios medžiagos pakartojimui.</a:t>
            </a:r>
            <a:r>
              <a:rPr lang="en-US" sz="3100" dirty="0">
                <a:solidFill>
                  <a:srgbClr val="FF0000"/>
                </a:solidFill>
              </a:rPr>
              <a:t/>
            </a:r>
            <a:br>
              <a:rPr lang="en-US" sz="3100" dirty="0">
                <a:solidFill>
                  <a:srgbClr val="FF0000"/>
                </a:solidFill>
              </a:rPr>
            </a:br>
            <a:r>
              <a:rPr lang="lt-LT" sz="3100" dirty="0">
                <a:solidFill>
                  <a:srgbClr val="FF0000"/>
                </a:solidFill>
              </a:rPr>
              <a:t>Savarankiškam pasitikrinimui.</a:t>
            </a:r>
            <a:r>
              <a:rPr lang="en-US" sz="3100" dirty="0">
                <a:solidFill>
                  <a:srgbClr val="FF0000"/>
                </a:solidFill>
              </a:rPr>
              <a:t/>
            </a:r>
            <a:br>
              <a:rPr lang="en-US" sz="3100" dirty="0">
                <a:solidFill>
                  <a:srgbClr val="FF0000"/>
                </a:solidFill>
              </a:rPr>
            </a:br>
            <a:r>
              <a:rPr lang="en-US" dirty="0"/>
              <a:t/>
            </a:r>
            <a:br>
              <a:rPr lang="en-US" dirty="0"/>
            </a:br>
            <a:endParaRPr lang="en-US" dirty="0"/>
          </a:p>
        </p:txBody>
      </p:sp>
      <p:pic>
        <p:nvPicPr>
          <p:cNvPr id="26626" name="Content Placeholder 3" descr="Greitas pasitikrinimas"/>
          <p:cNvPicPr>
            <a:picLocks noGrp="1"/>
          </p:cNvPicPr>
          <p:nvPr>
            <p:ph idx="1"/>
          </p:nvPr>
        </p:nvPicPr>
        <p:blipFill>
          <a:blip r:embed="rId2"/>
          <a:srcRect/>
          <a:stretch>
            <a:fillRect/>
          </a:stretch>
        </p:blipFill>
        <p:spPr>
          <a:xfrm>
            <a:off x="76200" y="304800"/>
            <a:ext cx="1143000" cy="16002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b="1" smtClean="0"/>
              <a:t>PRAKTINĖS UŽDUOTYS</a:t>
            </a:r>
          </a:p>
        </p:txBody>
      </p:sp>
      <p:sp>
        <p:nvSpPr>
          <p:cNvPr id="3" name="Content Placeholder 2"/>
          <p:cNvSpPr>
            <a:spLocks noGrp="1"/>
          </p:cNvSpPr>
          <p:nvPr>
            <p:ph idx="1"/>
          </p:nvPr>
        </p:nvSpPr>
        <p:spPr/>
        <p:txBody>
          <a:bodyPr>
            <a:normAutofit/>
          </a:bodyPr>
          <a:lstStyle/>
          <a:p>
            <a:pPr marL="514350" indent="-514350">
              <a:lnSpc>
                <a:spcPct val="90000"/>
              </a:lnSpc>
              <a:buFont typeface="Calibri" pitchFamily="34" charset="0"/>
              <a:buAutoNum type="arabicPeriod"/>
            </a:pPr>
            <a:r>
              <a:rPr lang="en-US" smtClean="0"/>
              <a:t>EMA (Atidaro</a:t>
            </a:r>
            <a:r>
              <a:rPr lang="lt-LT" smtClean="0"/>
              <a:t>t</a:t>
            </a:r>
            <a:r>
              <a:rPr lang="en-US" smtClean="0"/>
              <a:t>e internetin</a:t>
            </a:r>
            <a:r>
              <a:rPr lang="lt-LT" smtClean="0"/>
              <a:t>į</a:t>
            </a:r>
            <a:r>
              <a:rPr lang="en-US" smtClean="0"/>
              <a:t> adres</a:t>
            </a:r>
            <a:r>
              <a:rPr lang="lt-LT" smtClean="0"/>
              <a:t>ą</a:t>
            </a:r>
            <a:r>
              <a:rPr lang="en-US" smtClean="0"/>
              <a:t>)</a:t>
            </a:r>
          </a:p>
          <a:p>
            <a:pPr marL="514350" indent="-514350">
              <a:lnSpc>
                <a:spcPct val="90000"/>
              </a:lnSpc>
              <a:buFont typeface="Calibri" pitchFamily="34" charset="0"/>
              <a:buAutoNum type="arabicPeriod"/>
            </a:pPr>
            <a:r>
              <a:rPr lang="en-US" smtClean="0"/>
              <a:t>MOKINIO PRISIJUNGIMAS</a:t>
            </a:r>
            <a:r>
              <a:rPr lang="lt-LT" smtClean="0"/>
              <a:t> (Susirandate, prisijungiate jums duotu prisijungimo vardu ir kodu – Bandomoji klasė)</a:t>
            </a:r>
            <a:endParaRPr lang="en-US" smtClean="0"/>
          </a:p>
          <a:p>
            <a:pPr marL="514350" indent="-514350">
              <a:lnSpc>
                <a:spcPct val="90000"/>
              </a:lnSpc>
              <a:buFont typeface="Calibri" pitchFamily="34" charset="0"/>
              <a:buAutoNum type="arabicPeriod"/>
            </a:pPr>
            <a:r>
              <a:rPr lang="en-US" smtClean="0"/>
              <a:t>ĮVE</a:t>
            </a:r>
            <a:r>
              <a:rPr lang="lt-LT" smtClean="0"/>
              <a:t>DA</a:t>
            </a:r>
            <a:r>
              <a:rPr lang="en-US" smtClean="0"/>
              <a:t>TE PRISIJUNGIMO VARDĄ IR PIN KODĄ</a:t>
            </a:r>
          </a:p>
          <a:p>
            <a:pPr marL="514350" indent="-514350">
              <a:lnSpc>
                <a:spcPct val="90000"/>
              </a:lnSpc>
              <a:buFont typeface="Calibri" pitchFamily="34" charset="0"/>
              <a:buAutoNum type="arabicPeriod"/>
            </a:pPr>
            <a:r>
              <a:rPr lang="en-US" smtClean="0"/>
              <a:t>PASIRENKATE </a:t>
            </a:r>
            <a:r>
              <a:rPr lang="en-US" b="1" smtClean="0"/>
              <a:t>MATEMATIKA</a:t>
            </a:r>
          </a:p>
          <a:p>
            <a:pPr marL="514350" indent="-514350">
              <a:lnSpc>
                <a:spcPct val="90000"/>
              </a:lnSpc>
              <a:buFont typeface="Calibri" pitchFamily="34" charset="0"/>
              <a:buAutoNum type="arabicPeriod"/>
            </a:pPr>
            <a:r>
              <a:rPr lang="en-US" smtClean="0"/>
              <a:t>SURANDATE </a:t>
            </a:r>
            <a:r>
              <a:rPr lang="lt-LT" smtClean="0"/>
              <a:t>JUMS SKIRTĄ </a:t>
            </a:r>
            <a:r>
              <a:rPr lang="en-US" smtClean="0"/>
              <a:t>UŽDUOTĮ</a:t>
            </a:r>
          </a:p>
          <a:p>
            <a:pPr marL="514350" indent="-514350">
              <a:lnSpc>
                <a:spcPct val="90000"/>
              </a:lnSpc>
              <a:buFont typeface="Calibri" pitchFamily="34" charset="0"/>
              <a:buAutoNum type="arabicPeriod"/>
            </a:pPr>
            <a:r>
              <a:rPr lang="en-US" smtClean="0"/>
              <a:t>JĄ ATLIEKATE</a:t>
            </a:r>
            <a:r>
              <a:rPr lang="lt-LT" smtClean="0"/>
              <a:t> IR ATIDUODATE MOKYTOJUI VERTINTI</a:t>
            </a:r>
            <a:endParaRPr lang="en-US" smtClean="0"/>
          </a:p>
          <a:p>
            <a:pPr marL="514350" indent="-514350">
              <a:lnSpc>
                <a:spcPct val="90000"/>
              </a:lnSpc>
              <a:buFont typeface="Calibri" pitchFamily="34" charset="0"/>
              <a:buAutoNum type="arabicPeriod"/>
            </a:pPr>
            <a:r>
              <a:rPr lang="en-US" smtClean="0"/>
              <a:t>GAUNATE VERTINIMĄ</a:t>
            </a:r>
            <a:r>
              <a:rPr lang="lt-LT" smtClean="0"/>
              <a:t>. </a:t>
            </a:r>
            <a:r>
              <a:rPr lang="en-US" smtClean="0"/>
              <a:t>PASIŽIŪRITE PRIZĄ</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b="1" smtClean="0"/>
              <a:t>TEMOS ANALIZĖ</a:t>
            </a:r>
          </a:p>
        </p:txBody>
      </p:sp>
      <p:sp>
        <p:nvSpPr>
          <p:cNvPr id="3" name="Content Placeholder 2"/>
          <p:cNvSpPr>
            <a:spLocks noGrp="1"/>
          </p:cNvSpPr>
          <p:nvPr>
            <p:ph idx="1"/>
          </p:nvPr>
        </p:nvSpPr>
        <p:spPr/>
        <p:txBody>
          <a:bodyPr>
            <a:normAutofit/>
          </a:bodyPr>
          <a:lstStyle/>
          <a:p>
            <a:pPr marL="514350" indent="-514350">
              <a:buFont typeface="Calibri" pitchFamily="34" charset="0"/>
              <a:buAutoNum type="arabicPeriod"/>
            </a:pPr>
            <a:r>
              <a:rPr lang="en-US" smtClean="0"/>
              <a:t>Atliek</a:t>
            </a:r>
            <a:r>
              <a:rPr lang="lt-LT" smtClean="0"/>
              <a:t>si</a:t>
            </a:r>
            <a:r>
              <a:rPr lang="en-US" smtClean="0"/>
              <a:t>me </a:t>
            </a:r>
            <a:r>
              <a:rPr lang="lt-LT" smtClean="0"/>
              <a:t>jūsų atliktų užduočių </a:t>
            </a:r>
            <a:r>
              <a:rPr lang="en-US" smtClean="0"/>
              <a:t>temos analizę.</a:t>
            </a:r>
          </a:p>
          <a:p>
            <a:pPr marL="514350" indent="-514350">
              <a:buFont typeface="Calibri" pitchFamily="34" charset="0"/>
              <a:buAutoNum type="arabicPeriod"/>
            </a:pPr>
            <a:r>
              <a:rPr lang="lt-LT" smtClean="0"/>
              <a:t>Sužinosime, k</a:t>
            </a:r>
            <a:r>
              <a:rPr lang="en-US" smtClean="0"/>
              <a:t>ur galima rasti bendras žinias apie mokinį</a:t>
            </a:r>
            <a:r>
              <a:rPr lang="lt-LT" smtClean="0"/>
              <a:t>.</a:t>
            </a:r>
            <a:endParaRPr lang="en-US" smtClean="0"/>
          </a:p>
          <a:p>
            <a:pPr marL="514350" indent="-514350">
              <a:buFont typeface="Calibri" pitchFamily="34" charset="0"/>
              <a:buAutoNum type="arabicPeriod"/>
            </a:pPr>
            <a:r>
              <a:rPr lang="lt-LT" smtClean="0"/>
              <a:t>Išsiaiškinsime, k</a:t>
            </a:r>
            <a:r>
              <a:rPr lang="en-US" smtClean="0"/>
              <a:t>aip sužinoti, kur dar sly</a:t>
            </a:r>
            <a:r>
              <a:rPr lang="lt-LT" smtClean="0"/>
              <a:t>p</a:t>
            </a:r>
            <a:r>
              <a:rPr lang="en-US" smtClean="0"/>
              <a:t>i mokinio nesėkmė</a:t>
            </a:r>
            <a:r>
              <a:rPr lang="lt-LT" smtClean="0"/>
              <a:t>.</a:t>
            </a:r>
            <a:endParaRPr lang="en-US" smtClean="0"/>
          </a:p>
          <a:p>
            <a:pPr marL="514350" indent="-514350">
              <a:buFont typeface="Calibri" pitchFamily="34" charset="0"/>
              <a:buAutoNum type="arabicPeriod"/>
            </a:pPr>
            <a:r>
              <a:rPr lang="lt-LT" smtClean="0"/>
              <a:t>Aptarsime, k</a:t>
            </a:r>
            <a:r>
              <a:rPr lang="en-US" smtClean="0"/>
              <a:t>aip numatyti ir įgyvendinti tolimesnius tobulėjimo planu</a:t>
            </a:r>
            <a:r>
              <a:rPr lang="lt-LT" smtClean="0"/>
              <a:t>s.</a:t>
            </a:r>
            <a:endParaRPr lang="en-US" smtClean="0"/>
          </a:p>
          <a:p>
            <a:pPr marL="514350" indent="-514350">
              <a:buFont typeface="Arial" charset="0"/>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AČIŪ</a:t>
            </a:r>
          </a:p>
        </p:txBody>
      </p:sp>
      <p:sp>
        <p:nvSpPr>
          <p:cNvPr id="3" name="Content Placeholder 2"/>
          <p:cNvSpPr>
            <a:spLocks noGrp="1"/>
          </p:cNvSpPr>
          <p:nvPr>
            <p:ph idx="1"/>
          </p:nvPr>
        </p:nvSpPr>
        <p:spPr>
          <a:solidFill>
            <a:srgbClr val="FFFF00"/>
          </a:solidFill>
          <a:ln>
            <a:solidFill>
              <a:schemeClr val="bg2"/>
            </a:solidFill>
          </a:ln>
        </p:spPr>
        <p:txBody>
          <a:bodyPr/>
          <a:lstStyle/>
          <a:p>
            <a:pPr>
              <a:lnSpc>
                <a:spcPct val="90000"/>
              </a:lnSpc>
              <a:buFont typeface="Arial" charset="0"/>
              <a:buNone/>
            </a:pPr>
            <a:r>
              <a:rPr lang="lt-LT" smtClean="0"/>
              <a:t>			</a:t>
            </a:r>
            <a:r>
              <a:rPr lang="en-US" smtClean="0"/>
              <a:t>Jūs buvote šaunuoliai</a:t>
            </a:r>
            <a:r>
              <a:rPr lang="ru-RU" smtClean="0"/>
              <a:t>!</a:t>
            </a:r>
            <a:endParaRPr lang="lt-LT" smtClean="0"/>
          </a:p>
          <a:p>
            <a:pPr>
              <a:lnSpc>
                <a:spcPct val="90000"/>
              </a:lnSpc>
            </a:pPr>
            <a:endParaRPr lang="lt-LT" smtClean="0"/>
          </a:p>
          <a:p>
            <a:pPr>
              <a:lnSpc>
                <a:spcPct val="90000"/>
              </a:lnSpc>
              <a:buFont typeface="Arial" charset="0"/>
              <a:buNone/>
            </a:pPr>
            <a:r>
              <a:rPr lang="lt-LT" smtClean="0"/>
              <a:t>Namų darbas:</a:t>
            </a:r>
          </a:p>
          <a:p>
            <a:pPr>
              <a:lnSpc>
                <a:spcPct val="90000"/>
              </a:lnSpc>
              <a:buFont typeface="Arial" charset="0"/>
              <a:buNone/>
            </a:pPr>
            <a:r>
              <a:rPr lang="lt-LT" smtClean="0"/>
              <a:t>1. Registruotis EMA naudotoju.</a:t>
            </a:r>
          </a:p>
          <a:p>
            <a:pPr>
              <a:lnSpc>
                <a:spcPct val="90000"/>
              </a:lnSpc>
              <a:buFont typeface="Arial" charset="0"/>
              <a:buNone/>
            </a:pPr>
            <a:r>
              <a:rPr lang="lt-LT" smtClean="0"/>
              <a:t>2. Susipažinti su savo dalyko EMA galimybėmis.</a:t>
            </a:r>
          </a:p>
          <a:p>
            <a:pPr>
              <a:lnSpc>
                <a:spcPct val="90000"/>
              </a:lnSpc>
              <a:buFont typeface="Arial" charset="0"/>
              <a:buNone/>
            </a:pPr>
            <a:r>
              <a:rPr lang="lt-LT" smtClean="0"/>
              <a:t>3. O jeigu nėra tokio dalyko? </a:t>
            </a:r>
          </a:p>
          <a:p>
            <a:pPr>
              <a:lnSpc>
                <a:spcPct val="90000"/>
              </a:lnSpc>
              <a:buFont typeface="Arial" charset="0"/>
              <a:buNone/>
            </a:pPr>
            <a:r>
              <a:rPr lang="lt-LT" b="1" smtClean="0"/>
              <a:t>		Paskatinti draugą</a:t>
            </a:r>
            <a:r>
              <a:rPr lang="lt-LT" smtClean="0"/>
              <a:t>.</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295400" y="1066800"/>
            <a:ext cx="7010400" cy="1143000"/>
          </a:xfrm>
        </p:spPr>
        <p:txBody>
          <a:bodyPr/>
          <a:lstStyle/>
          <a:p>
            <a:r>
              <a:rPr lang="en-US" b="1" smtClean="0"/>
              <a:t>EMA</a:t>
            </a:r>
            <a:r>
              <a:rPr lang="lt-LT" b="1" smtClean="0"/>
              <a:t> (emapamokos.lt)</a:t>
            </a:r>
            <a:endParaRPr lang="en-US" b="1" smtClean="0"/>
          </a:p>
        </p:txBody>
      </p:sp>
      <p:sp>
        <p:nvSpPr>
          <p:cNvPr id="3" name="Subtitle 2"/>
          <p:cNvSpPr>
            <a:spLocks noGrp="1"/>
          </p:cNvSpPr>
          <p:nvPr>
            <p:ph type="subTitle" idx="1"/>
          </p:nvPr>
        </p:nvSpPr>
        <p:spPr>
          <a:xfrm>
            <a:off x="1371600" y="2286000"/>
            <a:ext cx="6400800" cy="3733800"/>
          </a:xfrm>
        </p:spPr>
        <p:txBody>
          <a:bodyPr rtlCol="0">
            <a:normAutofit fontScale="92500" lnSpcReduction="20000"/>
          </a:bodyPr>
          <a:lstStyle/>
          <a:p>
            <a:pPr fontAlgn="auto">
              <a:spcAft>
                <a:spcPts val="0"/>
              </a:spcAft>
              <a:buFont typeface="Arial" pitchFamily="34" charset="0"/>
              <a:buNone/>
              <a:defRPr/>
            </a:pPr>
            <a:r>
              <a:rPr lang="lt-LT" b="1" dirty="0">
                <a:solidFill>
                  <a:schemeClr val="tx1"/>
                </a:solidFill>
                <a:latin typeface="Times New Roman" panose="02020603050405020304" pitchFamily="18" charset="0"/>
                <a:cs typeface="Times New Roman" panose="02020603050405020304" pitchFamily="18" charset="0"/>
              </a:rPr>
              <a:t>EMA sudaryta iš šių dalių: </a:t>
            </a:r>
            <a:endParaRPr lang="en-US" b="1" dirty="0" smtClean="0">
              <a:solidFill>
                <a:schemeClr val="tx1"/>
              </a:solidFill>
              <a:latin typeface="Times New Roman" panose="02020603050405020304" pitchFamily="18" charset="0"/>
              <a:cs typeface="Times New Roman" panose="02020603050405020304" pitchFamily="18" charset="0"/>
            </a:endParaRPr>
          </a:p>
          <a:p>
            <a:pPr marL="514350" indent="-514350" fontAlgn="auto">
              <a:spcAft>
                <a:spcPts val="0"/>
              </a:spcAft>
              <a:buFont typeface="+mj-lt"/>
              <a:buAutoNum type="arabicPeriod"/>
              <a:defRPr/>
            </a:pPr>
            <a:r>
              <a:rPr lang="lt-LT" b="1" dirty="0" smtClean="0">
                <a:solidFill>
                  <a:schemeClr val="tx1"/>
                </a:solidFill>
                <a:latin typeface="Times New Roman" panose="02020603050405020304" pitchFamily="18" charset="0"/>
                <a:cs typeface="Times New Roman" panose="02020603050405020304" pitchFamily="18" charset="0"/>
              </a:rPr>
              <a:t>Diagnostiniai testai </a:t>
            </a:r>
            <a:endParaRPr lang="en-US" b="1" dirty="0" smtClean="0">
              <a:solidFill>
                <a:schemeClr val="tx1"/>
              </a:solidFill>
              <a:latin typeface="Times New Roman" panose="02020603050405020304" pitchFamily="18" charset="0"/>
              <a:cs typeface="Times New Roman" panose="02020603050405020304" pitchFamily="18" charset="0"/>
            </a:endParaRPr>
          </a:p>
          <a:p>
            <a:pPr marL="514350" indent="-514350" fontAlgn="auto">
              <a:spcAft>
                <a:spcPts val="0"/>
              </a:spcAft>
              <a:buFont typeface="+mj-lt"/>
              <a:buAutoNum type="arabicPeriod"/>
              <a:defRPr/>
            </a:pPr>
            <a:r>
              <a:rPr lang="lt-LT" b="1" dirty="0" smtClean="0">
                <a:solidFill>
                  <a:schemeClr val="tx1"/>
                </a:solidFill>
                <a:latin typeface="Times New Roman" panose="02020603050405020304" pitchFamily="18" charset="0"/>
                <a:cs typeface="Times New Roman" panose="02020603050405020304" pitchFamily="18" charset="0"/>
              </a:rPr>
              <a:t>Užduotys </a:t>
            </a:r>
            <a:endParaRPr lang="en-US" b="1" dirty="0" smtClean="0">
              <a:solidFill>
                <a:schemeClr val="tx1"/>
              </a:solidFill>
              <a:latin typeface="Times New Roman" panose="02020603050405020304" pitchFamily="18" charset="0"/>
              <a:cs typeface="Times New Roman" panose="02020603050405020304" pitchFamily="18" charset="0"/>
            </a:endParaRPr>
          </a:p>
          <a:p>
            <a:pPr marL="514350" indent="-514350" fontAlgn="auto">
              <a:spcAft>
                <a:spcPts val="0"/>
              </a:spcAft>
              <a:buFont typeface="+mj-lt"/>
              <a:buAutoNum type="arabicPeriod"/>
              <a:defRPr/>
            </a:pPr>
            <a:r>
              <a:rPr lang="lt-LT" b="1" dirty="0" smtClean="0">
                <a:solidFill>
                  <a:schemeClr val="tx1"/>
                </a:solidFill>
                <a:latin typeface="Times New Roman" panose="02020603050405020304" pitchFamily="18" charset="0"/>
                <a:cs typeface="Times New Roman" panose="02020603050405020304" pitchFamily="18" charset="0"/>
              </a:rPr>
              <a:t>Motyvacinė sistema</a:t>
            </a:r>
            <a:endParaRPr lang="en-US" b="1" dirty="0" smtClean="0">
              <a:solidFill>
                <a:schemeClr val="tx1"/>
              </a:solidFill>
              <a:latin typeface="Times New Roman" panose="02020603050405020304" pitchFamily="18" charset="0"/>
              <a:cs typeface="Times New Roman" panose="02020603050405020304" pitchFamily="18" charset="0"/>
            </a:endParaRPr>
          </a:p>
          <a:p>
            <a:pPr fontAlgn="auto">
              <a:spcAft>
                <a:spcPts val="0"/>
              </a:spcAft>
              <a:buFont typeface="Arial" pitchFamily="34" charset="0"/>
              <a:buNone/>
              <a:defRPr/>
            </a:pPr>
            <a:r>
              <a:rPr lang="lt-LT" sz="2800" b="1" dirty="0" smtClean="0">
                <a:solidFill>
                  <a:schemeClr val="tx1"/>
                </a:solidFill>
                <a:latin typeface="Times New Roman" panose="02020603050405020304" pitchFamily="18" charset="0"/>
                <a:cs typeface="Times New Roman" panose="02020603050405020304" pitchFamily="18" charset="0"/>
              </a:rPr>
              <a:t> </a:t>
            </a:r>
            <a:r>
              <a:rPr lang="lt-LT" sz="2800" b="1" dirty="0">
                <a:solidFill>
                  <a:schemeClr val="tx1"/>
                </a:solidFill>
                <a:latin typeface="Times New Roman" panose="02020603050405020304" pitchFamily="18" charset="0"/>
                <a:cs typeface="Times New Roman" panose="02020603050405020304" pitchFamily="18" charset="0"/>
              </a:rPr>
              <a:t>Jas galima naudoti kaip atskirus nepriklausomus ugdymo proceso komponentus. </a:t>
            </a:r>
            <a:endParaRPr lang="en-US" sz="2800" b="1" dirty="0" smtClean="0">
              <a:solidFill>
                <a:schemeClr val="tx1"/>
              </a:solidFill>
              <a:latin typeface="Times New Roman" panose="02020603050405020304" pitchFamily="18" charset="0"/>
              <a:cs typeface="Times New Roman" panose="02020603050405020304" pitchFamily="18" charset="0"/>
            </a:endParaRPr>
          </a:p>
          <a:p>
            <a:pPr fontAlgn="auto">
              <a:spcAft>
                <a:spcPts val="0"/>
              </a:spcAft>
              <a:buFont typeface="Arial" pitchFamily="34" charset="0"/>
              <a:buNone/>
              <a:defRPr/>
            </a:pPr>
            <a:r>
              <a:rPr lang="en-US" sz="2800" b="1" dirty="0" smtClean="0">
                <a:solidFill>
                  <a:schemeClr val="tx1"/>
                </a:solidFill>
                <a:latin typeface="Times New Roman" panose="02020603050405020304" pitchFamily="18" charset="0"/>
                <a:cs typeface="Times New Roman" panose="02020603050405020304" pitchFamily="18" charset="0"/>
              </a:rPr>
              <a:t>E</a:t>
            </a:r>
            <a:r>
              <a:rPr lang="lt-LT" sz="2800" b="1" dirty="0" smtClean="0">
                <a:solidFill>
                  <a:schemeClr val="tx1"/>
                </a:solidFill>
                <a:latin typeface="Times New Roman" panose="02020603050405020304" pitchFamily="18" charset="0"/>
                <a:cs typeface="Times New Roman" panose="02020603050405020304" pitchFamily="18" charset="0"/>
              </a:rPr>
              <a:t>fektyviausia</a:t>
            </a:r>
            <a:r>
              <a:rPr lang="lt-LT" sz="2800" b="1" dirty="0">
                <a:solidFill>
                  <a:schemeClr val="tx1"/>
                </a:solidFill>
                <a:latin typeface="Times New Roman" panose="02020603050405020304" pitchFamily="18" charset="0"/>
                <a:cs typeface="Times New Roman" panose="02020603050405020304" pitchFamily="18" charset="0"/>
              </a:rPr>
              <a:t>, kai naudojama jų visuma, pateikta schemoje.</a:t>
            </a:r>
            <a:endParaRPr lang="en-US" sz="2800" b="1" dirty="0">
              <a:solidFill>
                <a:schemeClr val="tx1"/>
              </a:solidFill>
              <a:latin typeface="Times New Roman" panose="02020603050405020304" pitchFamily="18" charset="0"/>
              <a:cs typeface="Times New Roman" panose="02020603050405020304" pitchFamily="18" charset="0"/>
            </a:endParaRPr>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avadinimas 1"/>
          <p:cNvSpPr>
            <a:spLocks noGrp="1"/>
          </p:cNvSpPr>
          <p:nvPr>
            <p:ph type="title"/>
          </p:nvPr>
        </p:nvSpPr>
        <p:spPr/>
        <p:txBody>
          <a:bodyPr/>
          <a:lstStyle/>
          <a:p>
            <a:r>
              <a:rPr lang="lt-LT" smtClean="0"/>
              <a:t>YRA EMA PRATYBOS </a:t>
            </a:r>
          </a:p>
        </p:txBody>
      </p:sp>
      <p:graphicFrame>
        <p:nvGraphicFramePr>
          <p:cNvPr id="4" name="Turinio vietos rezervavimo ženklas 3"/>
          <p:cNvGraphicFramePr>
            <a:graphicFrameLocks noGrp="1"/>
          </p:cNvGraphicFramePr>
          <p:nvPr>
            <p:ph idx="1"/>
          </p:nvPr>
        </p:nvGraphicFramePr>
        <p:xfrm>
          <a:off x="457200" y="1600200"/>
          <a:ext cx="8229600" cy="3775075"/>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lt-LT" dirty="0" smtClean="0"/>
                        <a:t>DALYKAS</a:t>
                      </a:r>
                    </a:p>
                  </a:txBody>
                  <a:tcPr/>
                </a:tc>
                <a:tc>
                  <a:txBody>
                    <a:bodyPr/>
                    <a:lstStyle/>
                    <a:p>
                      <a:r>
                        <a:rPr lang="lt-LT" dirty="0" smtClean="0"/>
                        <a:t>7-8</a:t>
                      </a:r>
                      <a:endParaRPr lang="lt-LT" dirty="0"/>
                    </a:p>
                  </a:txBody>
                  <a:tcPr/>
                </a:tc>
                <a:tc>
                  <a:txBody>
                    <a:bodyPr/>
                    <a:lstStyle/>
                    <a:p>
                      <a:r>
                        <a:rPr lang="lt-LT" dirty="0" smtClean="0"/>
                        <a:t>5-6</a:t>
                      </a:r>
                      <a:endParaRPr lang="lt-LT" dirty="0"/>
                    </a:p>
                  </a:txBody>
                  <a:tcPr/>
                </a:tc>
                <a:tc>
                  <a:txBody>
                    <a:bodyPr/>
                    <a:lstStyle/>
                    <a:p>
                      <a:r>
                        <a:rPr lang="lt-LT" dirty="0" smtClean="0"/>
                        <a:t>3-4</a:t>
                      </a:r>
                      <a:endParaRPr lang="lt-LT" dirty="0"/>
                    </a:p>
                  </a:txBody>
                  <a:tcPr/>
                </a:tc>
                <a:tc>
                  <a:txBody>
                    <a:bodyPr/>
                    <a:lstStyle/>
                    <a:p>
                      <a:r>
                        <a:rPr lang="lt-LT" dirty="0" smtClean="0"/>
                        <a:t>1-2</a:t>
                      </a:r>
                      <a:endParaRPr lang="lt-LT" dirty="0"/>
                    </a:p>
                  </a:txBody>
                  <a:tcPr/>
                </a:tc>
                <a:tc>
                  <a:txBody>
                    <a:bodyPr/>
                    <a:lstStyle/>
                    <a:p>
                      <a:r>
                        <a:rPr lang="lt-LT" dirty="0" smtClean="0"/>
                        <a:t>DARŽELIS</a:t>
                      </a:r>
                      <a:endParaRPr lang="lt-LT" dirty="0"/>
                    </a:p>
                  </a:txBody>
                  <a:tcPr/>
                </a:tc>
              </a:tr>
              <a:tr h="370840">
                <a:tc>
                  <a:txBody>
                    <a:bodyPr/>
                    <a:lstStyle/>
                    <a:p>
                      <a:r>
                        <a:rPr lang="lt-LT" dirty="0" smtClean="0"/>
                        <a:t>MATEMATIKA</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r>
              <a:tr h="370840">
                <a:tc>
                  <a:txBody>
                    <a:bodyPr/>
                    <a:lstStyle/>
                    <a:p>
                      <a:r>
                        <a:rPr lang="lt-LT" dirty="0" smtClean="0"/>
                        <a:t>GEOGRAFIJA</a:t>
                      </a:r>
                      <a:endParaRPr lang="lt-LT" dirty="0"/>
                    </a:p>
                  </a:txBody>
                  <a:tcPr/>
                </a:tc>
                <a:tc>
                  <a:txBody>
                    <a:bodyPr/>
                    <a:lstStyle/>
                    <a:p>
                      <a:endParaRPr lang="lt-LT" dirty="0"/>
                    </a:p>
                  </a:txBody>
                  <a:tcPr/>
                </a:tc>
                <a:tc>
                  <a:txBody>
                    <a:bodyPr/>
                    <a:lstStyle/>
                    <a:p>
                      <a:r>
                        <a:rPr lang="lt-LT" dirty="0" smtClean="0"/>
                        <a:t>+</a:t>
                      </a:r>
                      <a:endParaRPr lang="lt-LT" dirty="0"/>
                    </a:p>
                  </a:txBody>
                  <a:tcPr/>
                </a:tc>
                <a:tc>
                  <a:txBody>
                    <a:bodyPr/>
                    <a:lstStyle/>
                    <a:p>
                      <a:endParaRPr lang="lt-LT" dirty="0"/>
                    </a:p>
                  </a:txBody>
                  <a:tcPr/>
                </a:tc>
                <a:tc>
                  <a:txBody>
                    <a:bodyPr/>
                    <a:lstStyle/>
                    <a:p>
                      <a:endParaRPr lang="lt-LT" dirty="0"/>
                    </a:p>
                  </a:txBody>
                  <a:tcPr/>
                </a:tc>
                <a:tc>
                  <a:txBody>
                    <a:bodyPr/>
                    <a:lstStyle/>
                    <a:p>
                      <a:endParaRPr lang="lt-LT" dirty="0"/>
                    </a:p>
                  </a:txBody>
                  <a:tcPr/>
                </a:tc>
              </a:tr>
              <a:tr h="370840">
                <a:tc>
                  <a:txBody>
                    <a:bodyPr/>
                    <a:lstStyle/>
                    <a:p>
                      <a:r>
                        <a:rPr lang="lt-LT" dirty="0" smtClean="0"/>
                        <a:t>GAMTA IR ...</a:t>
                      </a:r>
                      <a:endParaRPr lang="lt-LT" dirty="0"/>
                    </a:p>
                  </a:txBody>
                  <a:tcPr/>
                </a:tc>
                <a:tc>
                  <a:txBody>
                    <a:bodyPr/>
                    <a:lstStyle/>
                    <a:p>
                      <a:r>
                        <a:rPr lang="lt-LT" dirty="0" smtClean="0"/>
                        <a:t>+BIOLOGIJA</a:t>
                      </a:r>
                      <a:endParaRPr lang="lt-LT" dirty="0"/>
                    </a:p>
                  </a:txBody>
                  <a:tcPr/>
                </a:tc>
                <a:tc>
                  <a:txBody>
                    <a:bodyPr/>
                    <a:lstStyle/>
                    <a:p>
                      <a:r>
                        <a:rPr lang="lt-LT" dirty="0" smtClean="0"/>
                        <a:t>+</a:t>
                      </a:r>
                      <a:endParaRPr lang="lt-LT" dirty="0"/>
                    </a:p>
                  </a:txBody>
                  <a:tcPr/>
                </a:tc>
                <a:tc>
                  <a:txBody>
                    <a:bodyPr/>
                    <a:lstStyle/>
                    <a:p>
                      <a:r>
                        <a:rPr lang="lt-LT" dirty="0" smtClean="0"/>
                        <a:t>+PASAULIO</a:t>
                      </a:r>
                      <a:r>
                        <a:rPr lang="lt-LT" baseline="0" dirty="0" smtClean="0"/>
                        <a:t> PAŽINIMAS</a:t>
                      </a:r>
                      <a:endParaRPr lang="lt-LT" dirty="0"/>
                    </a:p>
                  </a:txBody>
                  <a:tcPr/>
                </a:tc>
                <a:tc>
                  <a:txBody>
                    <a:bodyPr/>
                    <a:lstStyle/>
                    <a:p>
                      <a:r>
                        <a:rPr lang="lt-LT" dirty="0" smtClean="0"/>
                        <a:t>+PASAULIO PAŽINIMAS</a:t>
                      </a:r>
                      <a:endParaRPr lang="lt-LT" dirty="0"/>
                    </a:p>
                  </a:txBody>
                  <a:tcPr/>
                </a:tc>
                <a:tc>
                  <a:txBody>
                    <a:bodyPr/>
                    <a:lstStyle/>
                    <a:p>
                      <a:r>
                        <a:rPr lang="lt-LT" dirty="0" smtClean="0"/>
                        <a:t>+PASAULIO PAŽINIMAS</a:t>
                      </a:r>
                      <a:endParaRPr lang="lt-LT" dirty="0"/>
                    </a:p>
                  </a:txBody>
                  <a:tcPr/>
                </a:tc>
              </a:tr>
              <a:tr h="370840">
                <a:tc>
                  <a:txBody>
                    <a:bodyPr/>
                    <a:lstStyle/>
                    <a:p>
                      <a:r>
                        <a:rPr lang="lt-LT" dirty="0" smtClean="0"/>
                        <a:t>LIETUVIŲ K.</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c>
                  <a:txBody>
                    <a:bodyPr/>
                    <a:lstStyle/>
                    <a:p>
                      <a:r>
                        <a:rPr lang="lt-LT" dirty="0" smtClean="0"/>
                        <a:t>+</a:t>
                      </a:r>
                      <a:endParaRPr lang="lt-LT" dirty="0"/>
                    </a:p>
                  </a:txBody>
                  <a:tcPr/>
                </a:tc>
                <a:tc>
                  <a:txBody>
                    <a:bodyPr/>
                    <a:lstStyle/>
                    <a:p>
                      <a:endParaRPr lang="lt-LT"/>
                    </a:p>
                  </a:txBody>
                  <a:tcPr/>
                </a:tc>
              </a:tr>
              <a:tr h="370840">
                <a:tc>
                  <a:txBody>
                    <a:bodyPr/>
                    <a:lstStyle/>
                    <a:p>
                      <a:r>
                        <a:rPr lang="lt-LT" dirty="0" smtClean="0"/>
                        <a:t>ISTORIJA</a:t>
                      </a:r>
                      <a:endParaRPr lang="lt-LT" dirty="0"/>
                    </a:p>
                  </a:txBody>
                  <a:tcPr/>
                </a:tc>
                <a:tc>
                  <a:txBody>
                    <a:bodyPr/>
                    <a:lstStyle/>
                    <a:p>
                      <a:endParaRPr lang="lt-LT" dirty="0"/>
                    </a:p>
                  </a:txBody>
                  <a:tcPr/>
                </a:tc>
                <a:tc>
                  <a:txBody>
                    <a:bodyPr/>
                    <a:lstStyle/>
                    <a:p>
                      <a:r>
                        <a:rPr lang="lt-LT" dirty="0" smtClean="0"/>
                        <a:t>+</a:t>
                      </a:r>
                      <a:endParaRPr lang="lt-LT" dirty="0"/>
                    </a:p>
                  </a:txBody>
                  <a:tcPr/>
                </a:tc>
                <a:tc>
                  <a:txBody>
                    <a:bodyPr/>
                    <a:lstStyle/>
                    <a:p>
                      <a:endParaRPr lang="lt-LT" dirty="0"/>
                    </a:p>
                  </a:txBody>
                  <a:tcPr/>
                </a:tc>
                <a:tc>
                  <a:txBody>
                    <a:bodyPr/>
                    <a:lstStyle/>
                    <a:p>
                      <a:endParaRPr lang="lt-LT"/>
                    </a:p>
                  </a:txBody>
                  <a:tcPr/>
                </a:tc>
                <a:tc>
                  <a:txBody>
                    <a:bodyPr/>
                    <a:lstStyle/>
                    <a:p>
                      <a:endParaRPr lang="lt-LT"/>
                    </a:p>
                  </a:txBody>
                  <a:tcPr/>
                </a:tc>
              </a:tr>
              <a:tr h="370840">
                <a:tc>
                  <a:txBody>
                    <a:bodyPr/>
                    <a:lstStyle/>
                    <a:p>
                      <a:r>
                        <a:rPr lang="lt-LT" dirty="0" smtClean="0"/>
                        <a:t>ANGLŲ K.</a:t>
                      </a:r>
                      <a:endParaRPr lang="lt-LT" dirty="0"/>
                    </a:p>
                  </a:txBody>
                  <a:tcPr/>
                </a:tc>
                <a:tc>
                  <a:txBody>
                    <a:bodyPr/>
                    <a:lstStyle/>
                    <a:p>
                      <a:endParaRPr lang="lt-LT" dirty="0"/>
                    </a:p>
                  </a:txBody>
                  <a:tcPr/>
                </a:tc>
                <a:tc>
                  <a:txBody>
                    <a:bodyPr/>
                    <a:lstStyle/>
                    <a:p>
                      <a:r>
                        <a:rPr lang="lt-LT" dirty="0" smtClean="0"/>
                        <a:t>+</a:t>
                      </a:r>
                      <a:endParaRPr lang="lt-LT" dirty="0"/>
                    </a:p>
                  </a:txBody>
                  <a:tcPr/>
                </a:tc>
                <a:tc>
                  <a:txBody>
                    <a:bodyPr/>
                    <a:lstStyle/>
                    <a:p>
                      <a:endParaRPr lang="lt-LT" dirty="0"/>
                    </a:p>
                  </a:txBody>
                  <a:tcPr/>
                </a:tc>
                <a:tc>
                  <a:txBody>
                    <a:bodyPr/>
                    <a:lstStyle/>
                    <a:p>
                      <a:endParaRPr lang="lt-LT"/>
                    </a:p>
                  </a:txBody>
                  <a:tcPr/>
                </a:tc>
                <a:tc>
                  <a:txBody>
                    <a:bodyPr/>
                    <a:lstStyle/>
                    <a:p>
                      <a:endParaRPr lang="lt-LT"/>
                    </a:p>
                  </a:txBody>
                  <a:tcPr/>
                </a:tc>
              </a:tr>
              <a:tr h="370840">
                <a:tc>
                  <a:txBody>
                    <a:bodyPr/>
                    <a:lstStyle/>
                    <a:p>
                      <a:r>
                        <a:rPr lang="lt-LT" dirty="0" smtClean="0"/>
                        <a:t>INFORMATIKA</a:t>
                      </a:r>
                      <a:endParaRPr lang="lt-LT" dirty="0"/>
                    </a:p>
                  </a:txBody>
                  <a:tcPr/>
                </a:tc>
                <a:tc>
                  <a:txBody>
                    <a:bodyPr/>
                    <a:lstStyle/>
                    <a:p>
                      <a:endParaRPr lang="lt-LT" dirty="0"/>
                    </a:p>
                  </a:txBody>
                  <a:tcPr/>
                </a:tc>
                <a:tc>
                  <a:txBody>
                    <a:bodyPr/>
                    <a:lstStyle/>
                    <a:p>
                      <a:endParaRPr lang="lt-LT" dirty="0"/>
                    </a:p>
                  </a:txBody>
                  <a:tcPr/>
                </a:tc>
                <a:tc>
                  <a:txBody>
                    <a:bodyPr/>
                    <a:lstStyle/>
                    <a:p>
                      <a:r>
                        <a:rPr lang="lt-LT" dirty="0" smtClean="0"/>
                        <a:t>+</a:t>
                      </a:r>
                      <a:endParaRPr lang="lt-LT" dirty="0"/>
                    </a:p>
                  </a:txBody>
                  <a:tcPr/>
                </a:tc>
                <a:tc>
                  <a:txBody>
                    <a:bodyPr/>
                    <a:lstStyle/>
                    <a:p>
                      <a:endParaRPr lang="lt-LT"/>
                    </a:p>
                  </a:txBody>
                  <a:tcPr/>
                </a:tc>
                <a:tc>
                  <a:txBody>
                    <a:bodyPr/>
                    <a:lstStyle/>
                    <a:p>
                      <a:endParaRPr lang="lt-LT"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endParaRPr lang="lt-LT" smtClean="0"/>
          </a:p>
        </p:txBody>
      </p:sp>
      <p:sp>
        <p:nvSpPr>
          <p:cNvPr id="16386" name="Content Placeholder 2"/>
          <p:cNvSpPr>
            <a:spLocks noGrp="1"/>
          </p:cNvSpPr>
          <p:nvPr>
            <p:ph idx="1"/>
          </p:nvPr>
        </p:nvSpPr>
        <p:spPr/>
        <p:txBody>
          <a:bodyPr/>
          <a:lstStyle/>
          <a:p>
            <a:endParaRPr lang="lt-LT" smtClean="0"/>
          </a:p>
          <a:p>
            <a:endParaRPr lang="lt-LT" smtClean="0"/>
          </a:p>
          <a:p>
            <a:endParaRPr lang="en-US" smtClean="0"/>
          </a:p>
        </p:txBody>
      </p:sp>
      <p:pic>
        <p:nvPicPr>
          <p:cNvPr id="16387" name="Picture 3" descr="Kaip naudoti"/>
          <p:cNvPicPr>
            <a:picLocks noChangeAspect="1" noChangeArrowheads="1"/>
          </p:cNvPicPr>
          <p:nvPr/>
        </p:nvPicPr>
        <p:blipFill>
          <a:blip r:embed="rId2"/>
          <a:srcRect/>
          <a:stretch>
            <a:fillRect/>
          </a:stretch>
        </p:blipFill>
        <p:spPr bwMode="auto">
          <a:xfrm>
            <a:off x="595313" y="342900"/>
            <a:ext cx="7953375"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lt-LT" b="1" dirty="0" smtClean="0"/>
              <a:t>PERSONAŽAS</a:t>
            </a:r>
            <a:r>
              <a:rPr lang="en-US" dirty="0" smtClean="0"/>
              <a:t/>
            </a:r>
            <a:br>
              <a:rPr lang="en-US" dirty="0" smtClean="0"/>
            </a:br>
            <a:endParaRPr lang="en-US" dirty="0"/>
          </a:p>
        </p:txBody>
      </p:sp>
      <p:sp>
        <p:nvSpPr>
          <p:cNvPr id="17410" name="Content Placeholder 4"/>
          <p:cNvSpPr>
            <a:spLocks noGrp="1"/>
          </p:cNvSpPr>
          <p:nvPr>
            <p:ph idx="1"/>
          </p:nvPr>
        </p:nvSpPr>
        <p:spPr/>
        <p:txBody>
          <a:bodyPr/>
          <a:lstStyle/>
          <a:p>
            <a:r>
              <a:rPr lang="lt-LT" smtClean="0">
                <a:hlinkClick r:id="rId2"/>
              </a:rPr>
              <a:t>Kodėl kuriamos 9 užduotys kiekvienai temai? </a:t>
            </a:r>
            <a:endParaRPr lang="en-US" smtClean="0"/>
          </a:p>
          <a:p>
            <a:r>
              <a:rPr lang="lt-LT" smtClean="0"/>
              <a:t>EMA specialistų komanda rengia po 9 užduotis vienai temai, o tai yra vidutiniškai </a:t>
            </a:r>
            <a:r>
              <a:rPr lang="lt-LT" b="1" smtClean="0"/>
              <a:t>3 kartus daugiau</a:t>
            </a:r>
            <a:r>
              <a:rPr lang="lt-LT" smtClean="0"/>
              <a:t> nei tradicinėse pratybose. </a:t>
            </a:r>
            <a:endParaRPr lang="en-US" smtClean="0"/>
          </a:p>
          <a:p>
            <a:r>
              <a:rPr lang="lt-LT" smtClean="0"/>
              <a:t>Šio užduočių kiekio pakanka ugdyti skirtingų pasiekimų lygių vaikų gebėjimus.</a:t>
            </a:r>
            <a:endParaRPr lang="en-US" smtClean="0"/>
          </a:p>
          <a:p>
            <a:endParaRPr lang="en-US" smtClean="0"/>
          </a:p>
        </p:txBody>
      </p:sp>
      <p:sp>
        <p:nvSpPr>
          <p:cNvPr id="1741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lt-LT">
              <a:latin typeface="Calibri" pitchFamily="34" charset="0"/>
            </a:endParaRPr>
          </a:p>
        </p:txBody>
      </p:sp>
      <p:pic>
        <p:nvPicPr>
          <p:cNvPr id="17412" name="Picture 9" descr="Antanas">
            <a:hlinkClick r:id="rId3"/>
          </p:cNvPr>
          <p:cNvPicPr>
            <a:picLocks noChangeAspect="1" noChangeArrowheads="1"/>
          </p:cNvPicPr>
          <p:nvPr/>
        </p:nvPicPr>
        <p:blipFill>
          <a:blip r:embed="rId4"/>
          <a:srcRect/>
          <a:stretch>
            <a:fillRect/>
          </a:stretch>
        </p:blipFill>
        <p:spPr bwMode="auto">
          <a:xfrm>
            <a:off x="2286000" y="304800"/>
            <a:ext cx="990600" cy="1019175"/>
          </a:xfrm>
          <a:prstGeom prst="rect">
            <a:avLst/>
          </a:prstGeom>
          <a:noFill/>
          <a:ln w="9525">
            <a:noFill/>
            <a:miter lim="800000"/>
            <a:headEnd/>
            <a:tailEnd/>
          </a:ln>
        </p:spPr>
      </p:pic>
      <p:sp>
        <p:nvSpPr>
          <p:cNvPr id="17413" name="Rectangle 3"/>
          <p:cNvSpPr>
            <a:spLocks noChangeArrowheads="1"/>
          </p:cNvSpPr>
          <p:nvPr/>
        </p:nvSpPr>
        <p:spPr bwMode="auto">
          <a:xfrm>
            <a:off x="-76200" y="1143000"/>
            <a:ext cx="9144000" cy="0"/>
          </a:xfrm>
          <a:prstGeom prst="rect">
            <a:avLst/>
          </a:prstGeom>
          <a:noFill/>
          <a:ln w="9525">
            <a:noFill/>
            <a:miter lim="800000"/>
            <a:headEnd/>
            <a:tailEnd/>
          </a:ln>
        </p:spPr>
        <p:txBody>
          <a:bodyPr wrap="none" anchor="ctr">
            <a:spAutoFit/>
          </a:bodyPr>
          <a:lstStyle/>
          <a:p>
            <a:r>
              <a:rPr lang="lt-LT" altLang="en-US" sz="1000">
                <a:solidFill>
                  <a:srgbClr val="337AB7"/>
                </a:solidFill>
                <a:latin typeface="Roboto"/>
                <a:ea typeface="Times New Roman" pitchFamily="18" charset="0"/>
                <a:cs typeface="Helvetica" pitchFamily="34" charset="0"/>
                <a:hlinkClick r:id="rId3"/>
              </a:rPr>
              <a:t>Susipažinkime, aš - </a:t>
            </a:r>
            <a:r>
              <a:rPr lang="lt-LT" altLang="en-US" sz="1000" b="1">
                <a:solidFill>
                  <a:srgbClr val="337AB7"/>
                </a:solidFill>
                <a:latin typeface="Roboto"/>
                <a:ea typeface="Times New Roman" pitchFamily="18" charset="0"/>
                <a:cs typeface="Helvetica" pitchFamily="34" charset="0"/>
                <a:hlinkClick r:id="rId3"/>
              </a:rPr>
              <a:t>Antanas</a:t>
            </a:r>
            <a:r>
              <a:rPr lang="lt-LT" altLang="en-US" sz="1000">
                <a:solidFill>
                  <a:srgbClr val="337AB7"/>
                </a:solidFill>
                <a:latin typeface="Roboto"/>
                <a:ea typeface="Times New Roman" pitchFamily="18" charset="0"/>
                <a:cs typeface="Helvetica" pitchFamily="34" charset="0"/>
                <a:hlinkClick r:id="rId3"/>
              </a:rPr>
              <a:t> </a:t>
            </a:r>
            <a:endParaRPr lang="lt-LT" altLang="en-US">
              <a:ea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rtlCol="0">
            <a:normAutofit fontScale="90000"/>
          </a:bodyPr>
          <a:lstStyle/>
          <a:p>
            <a:pPr fontAlgn="auto">
              <a:spcAft>
                <a:spcPts val="0"/>
              </a:spcAft>
              <a:defRPr/>
            </a:pPr>
            <a:r>
              <a:rPr lang="lt-LT" b="1" dirty="0" smtClean="0"/>
              <a:t>VIDEO PRISTATYMAS</a:t>
            </a:r>
            <a:r>
              <a:rPr lang="en-US" dirty="0" smtClean="0"/>
              <a:t/>
            </a:r>
            <a:br>
              <a:rPr lang="en-US" dirty="0" smtClean="0"/>
            </a:br>
            <a:endParaRPr lang="en-US" dirty="0"/>
          </a:p>
        </p:txBody>
      </p:sp>
      <p:sp>
        <p:nvSpPr>
          <p:cNvPr id="18434" name="Content Placeholder 2"/>
          <p:cNvSpPr>
            <a:spLocks noGrp="1"/>
          </p:cNvSpPr>
          <p:nvPr>
            <p:ph idx="1"/>
          </p:nvPr>
        </p:nvSpPr>
        <p:spPr/>
        <p:txBody>
          <a:bodyPr/>
          <a:lstStyle/>
          <a:p>
            <a:r>
              <a:rPr lang="en-US" smtClean="0"/>
              <a:t>Pagalba</a:t>
            </a:r>
          </a:p>
          <a:p>
            <a:r>
              <a:rPr lang="en-US" smtClean="0"/>
              <a:t>Video pristatymas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lt-LT" b="1" smtClean="0"/>
              <a:t>KAIP VEIKIA MOKINIO PIN KODAI?</a:t>
            </a:r>
            <a:endParaRPr lang="en-US" b="1" smtClean="0"/>
          </a:p>
        </p:txBody>
      </p:sp>
      <p:sp>
        <p:nvSpPr>
          <p:cNvPr id="19458" name="Content Placeholder 2"/>
          <p:cNvSpPr>
            <a:spLocks noGrp="1"/>
          </p:cNvSpPr>
          <p:nvPr>
            <p:ph idx="1"/>
          </p:nvPr>
        </p:nvSpPr>
        <p:spPr/>
        <p:txBody>
          <a:bodyPr/>
          <a:lstStyle/>
          <a:p>
            <a:r>
              <a:rPr lang="lt-LT" smtClean="0"/>
              <a:t>Įvedęs savo </a:t>
            </a:r>
            <a:r>
              <a:rPr lang="lt-LT" b="1" smtClean="0"/>
              <a:t>vardą ir PIN kodą</a:t>
            </a:r>
            <a:r>
              <a:rPr lang="lt-LT" smtClean="0"/>
              <a:t> (pvz., Jonas, 1212) mokinys galės prisijungti prie EMA (emapamokos.lt) ir </a:t>
            </a:r>
            <a:r>
              <a:rPr lang="lt-LT" b="1" smtClean="0"/>
              <a:t>atlikti Jūsų paskirtą užduotį</a:t>
            </a:r>
            <a:r>
              <a:rPr lang="lt-LT" smtClean="0"/>
              <a:t>.</a:t>
            </a:r>
            <a:endParaRPr lang="en-US" smtClean="0"/>
          </a:p>
          <a:p>
            <a:r>
              <a:rPr lang="lt-LT" smtClean="0"/>
              <a:t>PIN kodai yra </a:t>
            </a:r>
            <a:r>
              <a:rPr lang="lt-LT" b="1" smtClean="0"/>
              <a:t>nuolatiniai ir vienodi visiems dalykams</a:t>
            </a:r>
            <a:r>
              <a:rPr lang="lt-LT" smtClean="0"/>
              <a:t>, todėl juos pakaks mokiniui duoti vieną kartą. </a:t>
            </a:r>
            <a:endParaRPr lang="en-US" smtClean="0"/>
          </a:p>
          <a:p>
            <a:r>
              <a:rPr lang="lt-LT" smtClean="0"/>
              <a:t>PIN kodų sąrašą visada rasite EMA sistemoje.</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lt-LT" b="1" smtClean="0"/>
              <a:t>KAIP VEIKIA SAFARIS?</a:t>
            </a:r>
            <a:endParaRPr lang="en-US" b="1" smtClean="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lt-LT" dirty="0"/>
              <a:t>Kiekviename užduočių lape </a:t>
            </a:r>
            <a:r>
              <a:rPr lang="lt-LT" b="1" dirty="0"/>
              <a:t>yra išmokimo matuoklis</a:t>
            </a:r>
            <a:r>
              <a:rPr lang="lt-LT" dirty="0"/>
              <a:t>. Išsitaisęs savo arba gavęs mokytojo ištaisytą darbą, mokinys </a:t>
            </a:r>
            <a:r>
              <a:rPr lang="lt-LT" b="1" dirty="0"/>
              <a:t>nuspalvina tiek išmokimo matuoklio langelių, kiek gavo taškų už atliktas užduotis</a:t>
            </a:r>
            <a:r>
              <a:rPr lang="lt-LT" dirty="0"/>
              <a:t>. </a:t>
            </a:r>
            <a:endParaRPr lang="en-US" dirty="0"/>
          </a:p>
          <a:p>
            <a:pPr fontAlgn="auto">
              <a:spcAft>
                <a:spcPts val="0"/>
              </a:spcAft>
              <a:buFont typeface="Arial" pitchFamily="34" charset="0"/>
              <a:buChar char="•"/>
              <a:defRPr/>
            </a:pPr>
            <a:r>
              <a:rPr lang="lt-LT" dirty="0"/>
              <a:t>Jeigu mokinys pasiekia langelį </a:t>
            </a:r>
            <a:r>
              <a:rPr lang="lt-LT" b="1" dirty="0"/>
              <a:t>"moku"</a:t>
            </a:r>
            <a:r>
              <a:rPr lang="lt-LT" dirty="0"/>
              <a:t>, "safaryje" mokytojas jį pajudina </a:t>
            </a:r>
            <a:r>
              <a:rPr lang="lt-LT" dirty="0">
                <a:solidFill>
                  <a:srgbClr val="FF0000"/>
                </a:solidFill>
              </a:rPr>
              <a:t>per vieną langelį</a:t>
            </a:r>
            <a:r>
              <a:rPr lang="lt-LT" dirty="0"/>
              <a:t>, jeigu pasiekia langelį </a:t>
            </a:r>
            <a:r>
              <a:rPr lang="lt-LT" b="1" dirty="0"/>
              <a:t>"puiku"</a:t>
            </a:r>
            <a:r>
              <a:rPr lang="lt-LT" dirty="0"/>
              <a:t>, mokytojas jį pajudina </a:t>
            </a:r>
            <a:r>
              <a:rPr lang="lt-LT" dirty="0">
                <a:solidFill>
                  <a:srgbClr val="FF0000"/>
                </a:solidFill>
              </a:rPr>
              <a:t>per du langelius</a:t>
            </a:r>
            <a:r>
              <a:rPr lang="lt-LT" dirty="0"/>
              <a:t>. </a:t>
            </a:r>
            <a:endParaRPr lang="en-US" dirty="0"/>
          </a:p>
          <a:p>
            <a:pPr fontAlgn="auto">
              <a:spcAft>
                <a:spcPts val="0"/>
              </a:spcAft>
              <a:buFont typeface="Arial" pitchFamily="34" charset="0"/>
              <a:buChar char="•"/>
              <a:defRPr/>
            </a:pPr>
            <a:r>
              <a:rPr lang="lt-LT" dirty="0"/>
              <a:t>Rekomenduojame "Safario" judėjimą demonstruoti per projektorių ar interaktvyioje lentoje - mokiniai tai labai mėgsta. </a:t>
            </a:r>
            <a:endParaRPr lang="en-US" dirty="0" smtClean="0"/>
          </a:p>
          <a:p>
            <a:pPr fontAlgn="auto">
              <a:spcAft>
                <a:spcPts val="0"/>
              </a:spcAft>
              <a:buFont typeface="Arial" pitchFamily="34" charset="0"/>
              <a:buChar char="•"/>
              <a:defRPr/>
            </a:pPr>
            <a:r>
              <a:rPr lang="lt-LT" dirty="0"/>
              <a:t>Už kiekvieną teisingai atliktą užduotį mokinys gauna taškų, kurių suma rodo, ar jis išmoko temą. Surinkti taškai pažymimi užduoties lapo išmokimo matuoklyje.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3840162"/>
          </a:xfrm>
        </p:spPr>
        <p:txBody>
          <a:bodyPr/>
          <a:lstStyle/>
          <a:p>
            <a:r>
              <a:rPr lang="lt-LT" b="1" smtClean="0"/>
              <a:t>MOTYVAVIMO SISTEMA</a:t>
            </a:r>
            <a:r>
              <a:rPr lang="en-US" smtClean="0"/>
              <a:t/>
            </a:r>
            <a:br>
              <a:rPr lang="en-US" smtClean="0"/>
            </a:br>
            <a:r>
              <a:rPr lang="en-US" smtClean="0"/>
              <a:t>SAFARIS</a:t>
            </a:r>
            <a:br>
              <a:rPr lang="en-US" smtClean="0"/>
            </a:br>
            <a:r>
              <a:rPr lang="lt-LT" sz="2700" smtClean="0"/>
              <a:t>Motyvavimo sistemą sudaro: </a:t>
            </a:r>
            <a:r>
              <a:rPr lang="en-US" sz="2700" smtClean="0"/>
              <a:t/>
            </a:r>
            <a:br>
              <a:rPr lang="en-US" sz="2700" smtClean="0"/>
            </a:br>
            <a:r>
              <a:rPr lang="lt-LT" sz="2700" smtClean="0"/>
              <a:t>interaktyvi pasiekimų lenta, vadinama Safariu,</a:t>
            </a:r>
            <a:r>
              <a:rPr lang="en-US" sz="2700" smtClean="0"/>
              <a:t/>
            </a:r>
            <a:br>
              <a:rPr lang="en-US" sz="2700" smtClean="0"/>
            </a:br>
            <a:r>
              <a:rPr lang="lt-LT" sz="2700" smtClean="0"/>
              <a:t>užduoties lape esantis išmokimo matuoklis.</a:t>
            </a:r>
            <a:r>
              <a:rPr lang="en-US" sz="2700" smtClean="0"/>
              <a:t/>
            </a:r>
            <a:br>
              <a:rPr lang="en-US" sz="2700" smtClean="0"/>
            </a:br>
            <a:endParaRPr lang="en-US" sz="2700" smtClean="0"/>
          </a:p>
        </p:txBody>
      </p:sp>
      <p:pic>
        <p:nvPicPr>
          <p:cNvPr id="21506" name="Content Placeholder 3" descr="https://emapamokos.lt/images/index/safari.png"/>
          <p:cNvPicPr>
            <a:picLocks noGrp="1"/>
          </p:cNvPicPr>
          <p:nvPr>
            <p:ph idx="1"/>
          </p:nvPr>
        </p:nvPicPr>
        <p:blipFill>
          <a:blip r:embed="rId2"/>
          <a:srcRect/>
          <a:stretch>
            <a:fillRect/>
          </a:stretch>
        </p:blipFill>
        <p:spPr>
          <a:xfrm>
            <a:off x="457200" y="4267200"/>
            <a:ext cx="8229600" cy="1676400"/>
          </a:xfrm>
        </p:spPr>
      </p:pic>
      <p:pic>
        <p:nvPicPr>
          <p:cNvPr id="21507" name="Picture 4" descr="https://emapamokos.lt/images/index/matuoklis.png"/>
          <p:cNvPicPr>
            <a:picLocks noChangeAspect="1" noChangeArrowheads="1"/>
          </p:cNvPicPr>
          <p:nvPr/>
        </p:nvPicPr>
        <p:blipFill>
          <a:blip r:embed="rId3"/>
          <a:srcRect/>
          <a:stretch>
            <a:fillRect/>
          </a:stretch>
        </p:blipFill>
        <p:spPr bwMode="auto">
          <a:xfrm>
            <a:off x="814388" y="3276600"/>
            <a:ext cx="751522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549</Words>
  <Application>Microsoft Office PowerPoint</Application>
  <PresentationFormat>On-screen Show (4:3)</PresentationFormat>
  <Paragraphs>110</Paragraphs>
  <Slides>17</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17</vt:i4>
      </vt:variant>
    </vt:vector>
  </HeadingPairs>
  <TitlesOfParts>
    <vt:vector size="23" baseType="lpstr">
      <vt:lpstr>Calibri</vt:lpstr>
      <vt:lpstr>Arial</vt:lpstr>
      <vt:lpstr>Times New Roman</vt:lpstr>
      <vt:lpstr>Roboto</vt:lpstr>
      <vt:lpstr>Helvetica</vt:lpstr>
      <vt:lpstr>Office Theme</vt:lpstr>
      <vt:lpstr>EMA</vt:lpstr>
      <vt:lpstr>EMA (emapamokos.lt)</vt:lpstr>
      <vt:lpstr>YRA EMA PRATYBOS </vt:lpstr>
      <vt:lpstr>Slide 4</vt:lpstr>
      <vt:lpstr>PERSONAŽAS </vt:lpstr>
      <vt:lpstr>VIDEO PRISTATYMAS </vt:lpstr>
      <vt:lpstr>KAIP VEIKIA MOKINIO PIN KODAI?</vt:lpstr>
      <vt:lpstr>KAIP VEIKIA SAFARIS?</vt:lpstr>
      <vt:lpstr>MOTYVAVIMO SISTEMA SAFARIS Motyvavimo sistemą sudaro:  interaktyvi pasiekimų lenta, vadinama Safariu, užduoties lape esantis išmokimo matuoklis. </vt:lpstr>
      <vt:lpstr>KĄ DARYTI, KAI MOKINYS SAFARYJE PASIEKIA KLAUSTUKĄ ARBA DEŠIMTUKĄ?  </vt:lpstr>
      <vt:lpstr>UŽDUOTYS</vt:lpstr>
      <vt:lpstr>ELEKTRONINIŲ UŽDUOČIŲ NAUDOJIMAS </vt:lpstr>
      <vt:lpstr>UŽDUOČIŲ LAPŲ NAUDOJIMAS  </vt:lpstr>
      <vt:lpstr>GREITAS PASITIKRINIMAS Kas tai? Greitas pasitikrinimas yra automatiškai ištaisomų užduočių rinkinys, skirtas greitai įvertinti ar įsivertinti žinias ir gebėjimus. Ieškokite greito pasitikrinimo užduočių kiekvienoje specialiu ženkliuku pažymėto dalyko temoje. Kada naudoti? Pamokos apibendrinimui ir įsivertinimui. Mokomosios medžiagos pakartojimui. Savarankiškam pasitikrinimui.  </vt:lpstr>
      <vt:lpstr>PRAKTINĖS UŽDUOTYS</vt:lpstr>
      <vt:lpstr>TEMOS ANALIZĖ</vt:lpstr>
      <vt:lpstr>AČIŪ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dc:title>
  <dc:creator>Mokytoju kambarys</dc:creator>
  <cp:lastModifiedBy>Mokykla</cp:lastModifiedBy>
  <cp:revision>15</cp:revision>
  <dcterms:created xsi:type="dcterms:W3CDTF">2006-08-16T00:00:00Z</dcterms:created>
  <dcterms:modified xsi:type="dcterms:W3CDTF">2019-10-30T07:12:34Z</dcterms:modified>
</cp:coreProperties>
</file>